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28"/>
  </p:notesMasterIdLst>
  <p:handoutMasterIdLst>
    <p:handoutMasterId r:id="rId29"/>
  </p:handoutMasterIdLst>
  <p:sldIdLst>
    <p:sldId id="264" r:id="rId2"/>
    <p:sldId id="326" r:id="rId3"/>
    <p:sldId id="330" r:id="rId4"/>
    <p:sldId id="280" r:id="rId5"/>
    <p:sldId id="290" r:id="rId6"/>
    <p:sldId id="329" r:id="rId7"/>
    <p:sldId id="336" r:id="rId8"/>
    <p:sldId id="331" r:id="rId9"/>
    <p:sldId id="337" r:id="rId10"/>
    <p:sldId id="333" r:id="rId11"/>
    <p:sldId id="341" r:id="rId12"/>
    <p:sldId id="342" r:id="rId13"/>
    <p:sldId id="343" r:id="rId14"/>
    <p:sldId id="338" r:id="rId15"/>
    <p:sldId id="334" r:id="rId16"/>
    <p:sldId id="335" r:id="rId17"/>
    <p:sldId id="275" r:id="rId18"/>
    <p:sldId id="305" r:id="rId19"/>
    <p:sldId id="281" r:id="rId20"/>
    <p:sldId id="283" r:id="rId21"/>
    <p:sldId id="284" r:id="rId22"/>
    <p:sldId id="285" r:id="rId23"/>
    <p:sldId id="286" r:id="rId24"/>
    <p:sldId id="287" r:id="rId25"/>
    <p:sldId id="291" r:id="rId26"/>
    <p:sldId id="295" r:id="rId27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F0D2"/>
    <a:srgbClr val="003399"/>
    <a:srgbClr val="3399FF"/>
    <a:srgbClr val="E36C0A"/>
    <a:srgbClr val="6699FF"/>
    <a:srgbClr val="99CCFF"/>
    <a:srgbClr val="669900"/>
    <a:srgbClr val="CCFFCC"/>
    <a:srgbClr val="632423"/>
    <a:srgbClr val="9436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820" autoAdjust="0"/>
    <p:restoredTop sz="89825" autoAdjust="0"/>
  </p:normalViewPr>
  <p:slideViewPr>
    <p:cSldViewPr snapToObjects="1">
      <p:cViewPr>
        <p:scale>
          <a:sx n="100" d="100"/>
          <a:sy n="100" d="100"/>
        </p:scale>
        <p:origin x="-122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Objects="1">
      <p:cViewPr varScale="1">
        <p:scale>
          <a:sx n="78" d="100"/>
          <a:sy n="78" d="100"/>
        </p:scale>
        <p:origin x="-3366" y="-108"/>
      </p:cViewPr>
      <p:guideLst>
        <p:guide orient="horz" pos="3223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eiraete\Borgfeld\2018-05-23_12411-01-01_Bevstand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en\Analysen\T17866_Fertilitae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W12-361\Stala\23\SIKURS\Bearbeitung\Ausgangsdateien\TFR\SIKURS_Dynamisierung_fruc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en\Analysen\T17935_T17941_Sterblichkeit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en\Analysen\T17935_T17941_Sterblichkeit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en\Analysen\T17935_T17941_Sterblichkeit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gnose\Dokumentation\2017-03-28_Grafiken_Prognos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eiraete\Borgfeld\2018-05-23_12411-01-01_Bevstan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eiraete\Borgfeld\2018-05-23_12411-04-02_Bevstand_Alte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eiraete\Borgfeld\2018-05-23_12411-04-02_Bevstand_Alte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eiraete\Borgfeld\2018-05-24_12612-02-01_Lebendgeborene_Sterbefaell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gnose\Dokumentation\2017-03-28_Grafiken_Prognos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eiraete\Borgfeld\2018-05-24_12711-04-00_Wanderungen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eiraete\Borgfeld\2018-05-24_12711-04-00_Wanderungen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eiraete\Borgfeld\2018-05-24_12711-04-00_Wanderung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'17301 (2)'!$I$24</c:f>
              <c:strCache>
                <c:ptCount val="1"/>
                <c:pt idx="0">
                  <c:v>Mitte</c:v>
                </c:pt>
              </c:strCache>
            </c:strRef>
          </c:tx>
          <c:spPr>
            <a:solidFill>
              <a:srgbClr val="003399"/>
            </a:solidFill>
          </c:spPr>
          <c:cat>
            <c:numRef>
              <c:f>'17301 (2)'!$H$25:$H$80</c:f>
              <c:numCache>
                <c:formatCode>General</c:formatCode>
                <c:ptCount val="56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</c:numCache>
            </c:numRef>
          </c:cat>
          <c:val>
            <c:numRef>
              <c:f>'17301 (2)'!$I$25:$I$80</c:f>
              <c:numCache>
                <c:formatCode>General</c:formatCode>
                <c:ptCount val="56"/>
                <c:pt idx="0">
                  <c:v>18886</c:v>
                </c:pt>
                <c:pt idx="1">
                  <c:v>18795</c:v>
                </c:pt>
                <c:pt idx="2">
                  <c:v>18434</c:v>
                </c:pt>
                <c:pt idx="3">
                  <c:v>18063</c:v>
                </c:pt>
                <c:pt idx="4">
                  <c:v>17750</c:v>
                </c:pt>
                <c:pt idx="5">
                  <c:v>17001</c:v>
                </c:pt>
                <c:pt idx="6">
                  <c:v>16765</c:v>
                </c:pt>
                <c:pt idx="7">
                  <c:v>16528</c:v>
                </c:pt>
                <c:pt idx="8">
                  <c:v>16378</c:v>
                </c:pt>
                <c:pt idx="9">
                  <c:v>16282</c:v>
                </c:pt>
                <c:pt idx="10">
                  <c:v>16057</c:v>
                </c:pt>
                <c:pt idx="11">
                  <c:v>16099</c:v>
                </c:pt>
                <c:pt idx="12">
                  <c:v>16011</c:v>
                </c:pt>
                <c:pt idx="13">
                  <c:v>16255</c:v>
                </c:pt>
                <c:pt idx="14">
                  <c:v>15989</c:v>
                </c:pt>
                <c:pt idx="15">
                  <c:v>15902</c:v>
                </c:pt>
                <c:pt idx="16">
                  <c:v>16016</c:v>
                </c:pt>
                <c:pt idx="17">
                  <c:v>16205</c:v>
                </c:pt>
                <c:pt idx="18">
                  <c:v>16316</c:v>
                </c:pt>
                <c:pt idx="19">
                  <c:v>17028</c:v>
                </c:pt>
                <c:pt idx="20">
                  <c:v>17810</c:v>
                </c:pt>
                <c:pt idx="21">
                  <c:v>17729</c:v>
                </c:pt>
                <c:pt idx="22">
                  <c:v>17657</c:v>
                </c:pt>
                <c:pt idx="23">
                  <c:v>17509</c:v>
                </c:pt>
                <c:pt idx="24">
                  <c:v>17540</c:v>
                </c:pt>
                <c:pt idx="25">
                  <c:v>17442</c:v>
                </c:pt>
                <c:pt idx="26">
                  <c:v>17377</c:v>
                </c:pt>
                <c:pt idx="27">
                  <c:v>17296</c:v>
                </c:pt>
                <c:pt idx="28">
                  <c:v>16531</c:v>
                </c:pt>
                <c:pt idx="29">
                  <c:v>16105</c:v>
                </c:pt>
                <c:pt idx="30">
                  <c:v>15899</c:v>
                </c:pt>
                <c:pt idx="31">
                  <c:v>15943</c:v>
                </c:pt>
                <c:pt idx="32">
                  <c:v>16113</c:v>
                </c:pt>
                <c:pt idx="33">
                  <c:v>16337</c:v>
                </c:pt>
                <c:pt idx="34">
                  <c:v>16569</c:v>
                </c:pt>
                <c:pt idx="35">
                  <c:v>16770</c:v>
                </c:pt>
                <c:pt idx="36">
                  <c:v>17045</c:v>
                </c:pt>
                <c:pt idx="37">
                  <c:v>17097</c:v>
                </c:pt>
                <c:pt idx="38">
                  <c:v>17392</c:v>
                </c:pt>
                <c:pt idx="39">
                  <c:v>17384</c:v>
                </c:pt>
                <c:pt idx="40">
                  <c:v>17449</c:v>
                </c:pt>
                <c:pt idx="41">
                  <c:v>17385</c:v>
                </c:pt>
                <c:pt idx="42">
                  <c:v>17358</c:v>
                </c:pt>
                <c:pt idx="43">
                  <c:v>17637</c:v>
                </c:pt>
                <c:pt idx="44">
                  <c:v>18043</c:v>
                </c:pt>
                <c:pt idx="45">
                  <c:v>18231</c:v>
                </c:pt>
                <c:pt idx="46">
                  <c:v>18484</c:v>
                </c:pt>
                <c:pt idx="47">
                  <c:v>18646</c:v>
                </c:pt>
                <c:pt idx="48">
                  <c:v>18781</c:v>
                </c:pt>
                <c:pt idx="49">
                  <c:v>18634</c:v>
                </c:pt>
                <c:pt idx="50">
                  <c:v>19016</c:v>
                </c:pt>
                <c:pt idx="51">
                  <c:v>19323</c:v>
                </c:pt>
                <c:pt idx="52">
                  <c:v>18942</c:v>
                </c:pt>
                <c:pt idx="53">
                  <c:v>18805</c:v>
                </c:pt>
                <c:pt idx="54">
                  <c:v>18816</c:v>
                </c:pt>
                <c:pt idx="55">
                  <c:v>18863</c:v>
                </c:pt>
              </c:numCache>
            </c:numRef>
          </c:val>
        </c:ser>
        <c:ser>
          <c:idx val="1"/>
          <c:order val="1"/>
          <c:tx>
            <c:strRef>
              <c:f>'17301 (2)'!$L$24</c:f>
              <c:strCache>
                <c:ptCount val="1"/>
                <c:pt idx="0">
                  <c:v>Süd</c:v>
                </c:pt>
              </c:strCache>
            </c:strRef>
          </c:tx>
          <c:spPr>
            <a:solidFill>
              <a:srgbClr val="99CCFF"/>
            </a:solidFill>
          </c:spPr>
          <c:cat>
            <c:numRef>
              <c:f>'17301 (2)'!$H$25:$H$80</c:f>
              <c:numCache>
                <c:formatCode>General</c:formatCode>
                <c:ptCount val="56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</c:numCache>
            </c:numRef>
          </c:cat>
          <c:val>
            <c:numRef>
              <c:f>'17301 (2)'!$L$25:$L$80</c:f>
              <c:numCache>
                <c:formatCode>General</c:formatCode>
                <c:ptCount val="56"/>
                <c:pt idx="0">
                  <c:v>128742</c:v>
                </c:pt>
                <c:pt idx="1">
                  <c:v>129499</c:v>
                </c:pt>
                <c:pt idx="2">
                  <c:v>128714</c:v>
                </c:pt>
                <c:pt idx="3">
                  <c:v>127699</c:v>
                </c:pt>
                <c:pt idx="4">
                  <c:v>126933</c:v>
                </c:pt>
                <c:pt idx="5">
                  <c:v>125583</c:v>
                </c:pt>
                <c:pt idx="6">
                  <c:v>124559</c:v>
                </c:pt>
                <c:pt idx="7">
                  <c:v>124179</c:v>
                </c:pt>
                <c:pt idx="8">
                  <c:v>124229</c:v>
                </c:pt>
                <c:pt idx="9">
                  <c:v>124279</c:v>
                </c:pt>
                <c:pt idx="10">
                  <c:v>124320</c:v>
                </c:pt>
                <c:pt idx="11">
                  <c:v>123965</c:v>
                </c:pt>
                <c:pt idx="12">
                  <c:v>123052</c:v>
                </c:pt>
                <c:pt idx="13">
                  <c:v>121583</c:v>
                </c:pt>
                <c:pt idx="14">
                  <c:v>119681</c:v>
                </c:pt>
                <c:pt idx="15">
                  <c:v>118846</c:v>
                </c:pt>
                <c:pt idx="16">
                  <c:v>118350</c:v>
                </c:pt>
                <c:pt idx="17">
                  <c:v>117925</c:v>
                </c:pt>
                <c:pt idx="18">
                  <c:v>118276</c:v>
                </c:pt>
                <c:pt idx="19">
                  <c:v>120201</c:v>
                </c:pt>
                <c:pt idx="20">
                  <c:v>121715</c:v>
                </c:pt>
                <c:pt idx="21">
                  <c:v>122428</c:v>
                </c:pt>
                <c:pt idx="22">
                  <c:v>123247</c:v>
                </c:pt>
                <c:pt idx="23">
                  <c:v>122431</c:v>
                </c:pt>
                <c:pt idx="24">
                  <c:v>121815</c:v>
                </c:pt>
                <c:pt idx="25">
                  <c:v>121733</c:v>
                </c:pt>
                <c:pt idx="26">
                  <c:v>121238</c:v>
                </c:pt>
                <c:pt idx="27">
                  <c:v>120803</c:v>
                </c:pt>
                <c:pt idx="28">
                  <c:v>120571</c:v>
                </c:pt>
                <c:pt idx="29">
                  <c:v>120341</c:v>
                </c:pt>
                <c:pt idx="30">
                  <c:v>120463</c:v>
                </c:pt>
                <c:pt idx="31">
                  <c:v>121130</c:v>
                </c:pt>
                <c:pt idx="32">
                  <c:v>121638</c:v>
                </c:pt>
                <c:pt idx="33">
                  <c:v>122163</c:v>
                </c:pt>
                <c:pt idx="34">
                  <c:v>122832</c:v>
                </c:pt>
                <c:pt idx="35">
                  <c:v>123263</c:v>
                </c:pt>
                <c:pt idx="36">
                  <c:v>123408</c:v>
                </c:pt>
                <c:pt idx="37">
                  <c:v>123528</c:v>
                </c:pt>
                <c:pt idx="38">
                  <c:v>123289</c:v>
                </c:pt>
                <c:pt idx="39">
                  <c:v>123273</c:v>
                </c:pt>
                <c:pt idx="40">
                  <c:v>123404</c:v>
                </c:pt>
                <c:pt idx="41">
                  <c:v>122960</c:v>
                </c:pt>
                <c:pt idx="42">
                  <c:v>123697</c:v>
                </c:pt>
                <c:pt idx="43">
                  <c:v>124120</c:v>
                </c:pt>
                <c:pt idx="44">
                  <c:v>124818</c:v>
                </c:pt>
                <c:pt idx="45">
                  <c:v>126710</c:v>
                </c:pt>
                <c:pt idx="46">
                  <c:v>127439</c:v>
                </c:pt>
                <c:pt idx="47">
                  <c:v>127986</c:v>
                </c:pt>
                <c:pt idx="48">
                  <c:v>128657</c:v>
                </c:pt>
                <c:pt idx="49">
                  <c:v>129086</c:v>
                </c:pt>
                <c:pt idx="50">
                  <c:v>129100</c:v>
                </c:pt>
                <c:pt idx="51">
                  <c:v>129632</c:v>
                </c:pt>
                <c:pt idx="52">
                  <c:v>129819</c:v>
                </c:pt>
                <c:pt idx="53">
                  <c:v>129999</c:v>
                </c:pt>
                <c:pt idx="54">
                  <c:v>130089</c:v>
                </c:pt>
                <c:pt idx="55">
                  <c:v>130339</c:v>
                </c:pt>
              </c:numCache>
            </c:numRef>
          </c:val>
        </c:ser>
        <c:ser>
          <c:idx val="2"/>
          <c:order val="2"/>
          <c:tx>
            <c:strRef>
              <c:f>'17301 (2)'!$O$24</c:f>
              <c:strCache>
                <c:ptCount val="1"/>
                <c:pt idx="0">
                  <c:v>Ost</c:v>
                </c:pt>
              </c:strCache>
            </c:strRef>
          </c:tx>
          <c:spPr>
            <a:solidFill>
              <a:srgbClr val="3399FF"/>
            </a:solidFill>
          </c:spPr>
          <c:cat>
            <c:numRef>
              <c:f>'17301 (2)'!$H$25:$H$80</c:f>
              <c:numCache>
                <c:formatCode>General</c:formatCode>
                <c:ptCount val="56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</c:numCache>
            </c:numRef>
          </c:cat>
          <c:val>
            <c:numRef>
              <c:f>'17301 (2)'!$O$25:$O$80</c:f>
              <c:numCache>
                <c:formatCode>General</c:formatCode>
                <c:ptCount val="56"/>
                <c:pt idx="0">
                  <c:v>222569</c:v>
                </c:pt>
                <c:pt idx="1">
                  <c:v>225174</c:v>
                </c:pt>
                <c:pt idx="2">
                  <c:v>225251</c:v>
                </c:pt>
                <c:pt idx="3">
                  <c:v>225077</c:v>
                </c:pt>
                <c:pt idx="4">
                  <c:v>225144</c:v>
                </c:pt>
                <c:pt idx="5">
                  <c:v>224250</c:v>
                </c:pt>
                <c:pt idx="6">
                  <c:v>224017</c:v>
                </c:pt>
                <c:pt idx="7">
                  <c:v>222520</c:v>
                </c:pt>
                <c:pt idx="8">
                  <c:v>222044</c:v>
                </c:pt>
                <c:pt idx="9">
                  <c:v>221418</c:v>
                </c:pt>
                <c:pt idx="10">
                  <c:v>221628</c:v>
                </c:pt>
                <c:pt idx="11">
                  <c:v>221346</c:v>
                </c:pt>
                <c:pt idx="12">
                  <c:v>219369</c:v>
                </c:pt>
                <c:pt idx="13">
                  <c:v>216945</c:v>
                </c:pt>
                <c:pt idx="14">
                  <c:v>214073</c:v>
                </c:pt>
                <c:pt idx="15">
                  <c:v>212452</c:v>
                </c:pt>
                <c:pt idx="16">
                  <c:v>210833</c:v>
                </c:pt>
                <c:pt idx="17">
                  <c:v>211291</c:v>
                </c:pt>
                <c:pt idx="18">
                  <c:v>212423</c:v>
                </c:pt>
                <c:pt idx="19">
                  <c:v>215337</c:v>
                </c:pt>
                <c:pt idx="20">
                  <c:v>217525</c:v>
                </c:pt>
                <c:pt idx="21">
                  <c:v>217993</c:v>
                </c:pt>
                <c:pt idx="22">
                  <c:v>217838</c:v>
                </c:pt>
                <c:pt idx="23">
                  <c:v>216893</c:v>
                </c:pt>
                <c:pt idx="24">
                  <c:v>216264</c:v>
                </c:pt>
                <c:pt idx="25">
                  <c:v>216842</c:v>
                </c:pt>
                <c:pt idx="26">
                  <c:v>217033</c:v>
                </c:pt>
                <c:pt idx="27">
                  <c:v>216717</c:v>
                </c:pt>
                <c:pt idx="28">
                  <c:v>215859</c:v>
                </c:pt>
                <c:pt idx="29">
                  <c:v>214519</c:v>
                </c:pt>
                <c:pt idx="30">
                  <c:v>214146</c:v>
                </c:pt>
                <c:pt idx="31">
                  <c:v>215305</c:v>
                </c:pt>
                <c:pt idx="32">
                  <c:v>216211</c:v>
                </c:pt>
                <c:pt idx="33">
                  <c:v>216909</c:v>
                </c:pt>
                <c:pt idx="34">
                  <c:v>217368</c:v>
                </c:pt>
                <c:pt idx="35">
                  <c:v>218018</c:v>
                </c:pt>
                <c:pt idx="36">
                  <c:v>218895</c:v>
                </c:pt>
                <c:pt idx="37">
                  <c:v>219131</c:v>
                </c:pt>
                <c:pt idx="38">
                  <c:v>219131</c:v>
                </c:pt>
                <c:pt idx="39">
                  <c:v>220324</c:v>
                </c:pt>
                <c:pt idx="40">
                  <c:v>220486</c:v>
                </c:pt>
                <c:pt idx="41">
                  <c:v>218831</c:v>
                </c:pt>
                <c:pt idx="42">
                  <c:v>220306</c:v>
                </c:pt>
                <c:pt idx="43">
                  <c:v>221424</c:v>
                </c:pt>
                <c:pt idx="44">
                  <c:v>222565</c:v>
                </c:pt>
                <c:pt idx="45">
                  <c:v>223753</c:v>
                </c:pt>
                <c:pt idx="46">
                  <c:v>224557</c:v>
                </c:pt>
                <c:pt idx="47">
                  <c:v>225221</c:v>
                </c:pt>
                <c:pt idx="48">
                  <c:v>226822</c:v>
                </c:pt>
                <c:pt idx="49">
                  <c:v>228143</c:v>
                </c:pt>
                <c:pt idx="50">
                  <c:v>229013</c:v>
                </c:pt>
                <c:pt idx="51">
                  <c:v>229640</c:v>
                </c:pt>
                <c:pt idx="52">
                  <c:v>230183</c:v>
                </c:pt>
                <c:pt idx="53">
                  <c:v>230258</c:v>
                </c:pt>
                <c:pt idx="54">
                  <c:v>230222</c:v>
                </c:pt>
                <c:pt idx="55">
                  <c:v>230187</c:v>
                </c:pt>
              </c:numCache>
            </c:numRef>
          </c:val>
        </c:ser>
        <c:ser>
          <c:idx val="3"/>
          <c:order val="3"/>
          <c:tx>
            <c:strRef>
              <c:f>'17301 (2)'!$V$24</c:f>
              <c:strCache>
                <c:ptCount val="1"/>
                <c:pt idx="0">
                  <c:v>West</c:v>
                </c:pt>
              </c:strCache>
            </c:strRef>
          </c:tx>
          <c:spPr>
            <a:solidFill>
              <a:srgbClr val="0070C0"/>
            </a:solidFill>
          </c:spPr>
          <c:cat>
            <c:numRef>
              <c:f>'17301 (2)'!$H$25:$H$80</c:f>
              <c:numCache>
                <c:formatCode>General</c:formatCode>
                <c:ptCount val="56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</c:numCache>
            </c:numRef>
          </c:cat>
          <c:val>
            <c:numRef>
              <c:f>'17301 (2)'!$V$25:$V$80</c:f>
              <c:numCache>
                <c:formatCode>General</c:formatCode>
                <c:ptCount val="56"/>
                <c:pt idx="0">
                  <c:v>110490</c:v>
                </c:pt>
                <c:pt idx="1">
                  <c:v>109407</c:v>
                </c:pt>
                <c:pt idx="2">
                  <c:v>107086</c:v>
                </c:pt>
                <c:pt idx="3">
                  <c:v>104616</c:v>
                </c:pt>
                <c:pt idx="4">
                  <c:v>102152</c:v>
                </c:pt>
                <c:pt idx="5">
                  <c:v>100295</c:v>
                </c:pt>
                <c:pt idx="6">
                  <c:v>98991</c:v>
                </c:pt>
                <c:pt idx="7">
                  <c:v>97245</c:v>
                </c:pt>
                <c:pt idx="8">
                  <c:v>95623</c:v>
                </c:pt>
                <c:pt idx="9">
                  <c:v>94274</c:v>
                </c:pt>
                <c:pt idx="10">
                  <c:v>93973</c:v>
                </c:pt>
                <c:pt idx="11">
                  <c:v>93285</c:v>
                </c:pt>
                <c:pt idx="12">
                  <c:v>92166</c:v>
                </c:pt>
                <c:pt idx="13">
                  <c:v>90954</c:v>
                </c:pt>
                <c:pt idx="14">
                  <c:v>89040</c:v>
                </c:pt>
                <c:pt idx="15">
                  <c:v>88628</c:v>
                </c:pt>
                <c:pt idx="16">
                  <c:v>87879</c:v>
                </c:pt>
                <c:pt idx="17">
                  <c:v>87564</c:v>
                </c:pt>
                <c:pt idx="18">
                  <c:v>87948</c:v>
                </c:pt>
                <c:pt idx="19">
                  <c:v>89282</c:v>
                </c:pt>
                <c:pt idx="20">
                  <c:v>90499</c:v>
                </c:pt>
                <c:pt idx="21">
                  <c:v>90823</c:v>
                </c:pt>
                <c:pt idx="22">
                  <c:v>90997</c:v>
                </c:pt>
                <c:pt idx="23">
                  <c:v>90524</c:v>
                </c:pt>
                <c:pt idx="24">
                  <c:v>89507</c:v>
                </c:pt>
                <c:pt idx="25">
                  <c:v>88829</c:v>
                </c:pt>
                <c:pt idx="26">
                  <c:v>88450</c:v>
                </c:pt>
                <c:pt idx="27">
                  <c:v>87842</c:v>
                </c:pt>
                <c:pt idx="28">
                  <c:v>87116</c:v>
                </c:pt>
                <c:pt idx="29">
                  <c:v>86731</c:v>
                </c:pt>
                <c:pt idx="30">
                  <c:v>86957</c:v>
                </c:pt>
                <c:pt idx="31">
                  <c:v>86904</c:v>
                </c:pt>
                <c:pt idx="32">
                  <c:v>87616</c:v>
                </c:pt>
                <c:pt idx="33">
                  <c:v>88113</c:v>
                </c:pt>
                <c:pt idx="34">
                  <c:v>88345</c:v>
                </c:pt>
                <c:pt idx="35">
                  <c:v>88488</c:v>
                </c:pt>
                <c:pt idx="36">
                  <c:v>88827</c:v>
                </c:pt>
                <c:pt idx="37">
                  <c:v>88975</c:v>
                </c:pt>
                <c:pt idx="38">
                  <c:v>89058</c:v>
                </c:pt>
                <c:pt idx="39">
                  <c:v>88892</c:v>
                </c:pt>
                <c:pt idx="40">
                  <c:v>88717</c:v>
                </c:pt>
                <c:pt idx="41">
                  <c:v>88553</c:v>
                </c:pt>
                <c:pt idx="42">
                  <c:v>88967</c:v>
                </c:pt>
                <c:pt idx="43">
                  <c:v>89377</c:v>
                </c:pt>
                <c:pt idx="44">
                  <c:v>90094</c:v>
                </c:pt>
                <c:pt idx="45">
                  <c:v>91310</c:v>
                </c:pt>
                <c:pt idx="46">
                  <c:v>92617</c:v>
                </c:pt>
                <c:pt idx="47">
                  <c:v>93178</c:v>
                </c:pt>
                <c:pt idx="48">
                  <c:v>93555</c:v>
                </c:pt>
                <c:pt idx="49">
                  <c:v>94346</c:v>
                </c:pt>
                <c:pt idx="50">
                  <c:v>95174</c:v>
                </c:pt>
                <c:pt idx="51">
                  <c:v>95962</c:v>
                </c:pt>
                <c:pt idx="52">
                  <c:v>96437</c:v>
                </c:pt>
                <c:pt idx="53">
                  <c:v>96565</c:v>
                </c:pt>
                <c:pt idx="54">
                  <c:v>96510</c:v>
                </c:pt>
                <c:pt idx="55">
                  <c:v>96722</c:v>
                </c:pt>
              </c:numCache>
            </c:numRef>
          </c:val>
        </c:ser>
        <c:ser>
          <c:idx val="4"/>
          <c:order val="4"/>
          <c:tx>
            <c:strRef>
              <c:f>'17301 (2)'!$Y$24</c:f>
              <c:strCache>
                <c:ptCount val="1"/>
                <c:pt idx="0">
                  <c:v>Nord</c:v>
                </c:pt>
              </c:strCache>
            </c:strRef>
          </c:tx>
          <c:spPr>
            <a:solidFill>
              <a:srgbClr val="003399"/>
            </a:solidFill>
          </c:spPr>
          <c:cat>
            <c:numRef>
              <c:f>'17301 (2)'!$H$25:$H$80</c:f>
              <c:numCache>
                <c:formatCode>General</c:formatCode>
                <c:ptCount val="56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</c:numCache>
            </c:numRef>
          </c:cat>
          <c:val>
            <c:numRef>
              <c:f>'17301 (2)'!$Y$25:$Y$80</c:f>
              <c:numCache>
                <c:formatCode>General</c:formatCode>
                <c:ptCount val="56"/>
                <c:pt idx="0">
                  <c:v>111846</c:v>
                </c:pt>
                <c:pt idx="1">
                  <c:v>112484</c:v>
                </c:pt>
                <c:pt idx="2">
                  <c:v>111872</c:v>
                </c:pt>
                <c:pt idx="3">
                  <c:v>111109</c:v>
                </c:pt>
                <c:pt idx="4">
                  <c:v>110527</c:v>
                </c:pt>
                <c:pt idx="5">
                  <c:v>109651</c:v>
                </c:pt>
                <c:pt idx="6">
                  <c:v>108456</c:v>
                </c:pt>
                <c:pt idx="7">
                  <c:v>107512</c:v>
                </c:pt>
                <c:pt idx="8">
                  <c:v>106718</c:v>
                </c:pt>
                <c:pt idx="9">
                  <c:v>106492</c:v>
                </c:pt>
                <c:pt idx="10">
                  <c:v>106442</c:v>
                </c:pt>
                <c:pt idx="11">
                  <c:v>106480</c:v>
                </c:pt>
                <c:pt idx="12">
                  <c:v>105622</c:v>
                </c:pt>
                <c:pt idx="13">
                  <c:v>103993</c:v>
                </c:pt>
                <c:pt idx="14">
                  <c:v>101669</c:v>
                </c:pt>
                <c:pt idx="15">
                  <c:v>101145</c:v>
                </c:pt>
                <c:pt idx="16">
                  <c:v>100117</c:v>
                </c:pt>
                <c:pt idx="17">
                  <c:v>99701</c:v>
                </c:pt>
                <c:pt idx="18">
                  <c:v>100095</c:v>
                </c:pt>
                <c:pt idx="19">
                  <c:v>102479</c:v>
                </c:pt>
                <c:pt idx="20">
                  <c:v>103670</c:v>
                </c:pt>
                <c:pt idx="21">
                  <c:v>103773</c:v>
                </c:pt>
                <c:pt idx="22">
                  <c:v>104638</c:v>
                </c:pt>
                <c:pt idx="23">
                  <c:v>104247</c:v>
                </c:pt>
                <c:pt idx="24">
                  <c:v>104056</c:v>
                </c:pt>
                <c:pt idx="25">
                  <c:v>104511</c:v>
                </c:pt>
                <c:pt idx="26">
                  <c:v>104728</c:v>
                </c:pt>
                <c:pt idx="27">
                  <c:v>104310</c:v>
                </c:pt>
                <c:pt idx="28">
                  <c:v>103202</c:v>
                </c:pt>
                <c:pt idx="29">
                  <c:v>102634</c:v>
                </c:pt>
                <c:pt idx="30">
                  <c:v>101938</c:v>
                </c:pt>
                <c:pt idx="31">
                  <c:v>101668</c:v>
                </c:pt>
                <c:pt idx="32">
                  <c:v>101409</c:v>
                </c:pt>
                <c:pt idx="33">
                  <c:v>101331</c:v>
                </c:pt>
                <c:pt idx="34">
                  <c:v>100818</c:v>
                </c:pt>
                <c:pt idx="35">
                  <c:v>100313</c:v>
                </c:pt>
                <c:pt idx="36">
                  <c:v>99759</c:v>
                </c:pt>
                <c:pt idx="37">
                  <c:v>99038</c:v>
                </c:pt>
                <c:pt idx="38">
                  <c:v>98490</c:v>
                </c:pt>
                <c:pt idx="39">
                  <c:v>97812</c:v>
                </c:pt>
                <c:pt idx="40">
                  <c:v>97284</c:v>
                </c:pt>
                <c:pt idx="41">
                  <c:v>96314</c:v>
                </c:pt>
                <c:pt idx="42">
                  <c:v>96123</c:v>
                </c:pt>
                <c:pt idx="43">
                  <c:v>95989</c:v>
                </c:pt>
                <c:pt idx="44">
                  <c:v>96247</c:v>
                </c:pt>
                <c:pt idx="45">
                  <c:v>97460</c:v>
                </c:pt>
                <c:pt idx="46">
                  <c:v>99267</c:v>
                </c:pt>
                <c:pt idx="47">
                  <c:v>99746</c:v>
                </c:pt>
                <c:pt idx="48">
                  <c:v>99974</c:v>
                </c:pt>
                <c:pt idx="49">
                  <c:v>100179</c:v>
                </c:pt>
                <c:pt idx="50">
                  <c:v>100571</c:v>
                </c:pt>
                <c:pt idx="51">
                  <c:v>100767</c:v>
                </c:pt>
                <c:pt idx="52">
                  <c:v>100861</c:v>
                </c:pt>
                <c:pt idx="53">
                  <c:v>100832</c:v>
                </c:pt>
                <c:pt idx="54">
                  <c:v>100757</c:v>
                </c:pt>
                <c:pt idx="55">
                  <c:v>100432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766592"/>
        <c:axId val="77055104"/>
      </c:areaChart>
      <c:catAx>
        <c:axId val="76766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055104"/>
        <c:crosses val="autoZero"/>
        <c:auto val="1"/>
        <c:lblAlgn val="ctr"/>
        <c:lblOffset val="100"/>
        <c:noMultiLvlLbl val="0"/>
      </c:catAx>
      <c:valAx>
        <c:axId val="77055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766592"/>
        <c:crosses val="autoZero"/>
        <c:crossBetween val="midCat"/>
      </c:valAx>
    </c:plotArea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779052472057188E-2"/>
          <c:y val="2.9233298673285349E-2"/>
          <c:w val="0.8455368649852073"/>
          <c:h val="0.85327081271709182"/>
        </c:manualLayout>
      </c:layout>
      <c:lineChart>
        <c:grouping val="standard"/>
        <c:varyColors val="0"/>
        <c:ser>
          <c:idx val="4"/>
          <c:order val="0"/>
          <c:tx>
            <c:strRef>
              <c:f>'17866'!$Z$4</c:f>
              <c:strCache>
                <c:ptCount val="1"/>
                <c:pt idx="0">
                  <c:v>HB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'17866'!$U$5:$U$70</c:f>
              <c:numCache>
                <c:formatCode>General</c:formatCode>
                <c:ptCount val="66"/>
                <c:pt idx="0">
                  <c:v>1970</c:v>
                </c:pt>
                <c:pt idx="5">
                  <c:v>1975</c:v>
                </c:pt>
                <c:pt idx="10">
                  <c:v>1980</c:v>
                </c:pt>
                <c:pt idx="15">
                  <c:v>1985</c:v>
                </c:pt>
                <c:pt idx="20">
                  <c:v>1990</c:v>
                </c:pt>
                <c:pt idx="25">
                  <c:v>1995</c:v>
                </c:pt>
                <c:pt idx="30">
                  <c:v>2000</c:v>
                </c:pt>
                <c:pt idx="35">
                  <c:v>2005</c:v>
                </c:pt>
                <c:pt idx="40">
                  <c:v>2010</c:v>
                </c:pt>
                <c:pt idx="45">
                  <c:v>2015</c:v>
                </c:pt>
                <c:pt idx="50">
                  <c:v>2020</c:v>
                </c:pt>
                <c:pt idx="55">
                  <c:v>2025</c:v>
                </c:pt>
                <c:pt idx="60">
                  <c:v>2030</c:v>
                </c:pt>
                <c:pt idx="65">
                  <c:v>2035</c:v>
                </c:pt>
              </c:numCache>
            </c:numRef>
          </c:cat>
          <c:val>
            <c:numRef>
              <c:f>'17866'!$Z$5:$Z$50</c:f>
              <c:numCache>
                <c:formatCode>General</c:formatCode>
                <c:ptCount val="46"/>
                <c:pt idx="0">
                  <c:v>1.77</c:v>
                </c:pt>
                <c:pt idx="1">
                  <c:v>1.65</c:v>
                </c:pt>
                <c:pt idx="2">
                  <c:v>1.49</c:v>
                </c:pt>
                <c:pt idx="3">
                  <c:v>1.35</c:v>
                </c:pt>
                <c:pt idx="4">
                  <c:v>1.31</c:v>
                </c:pt>
                <c:pt idx="5">
                  <c:v>1.29</c:v>
                </c:pt>
                <c:pt idx="6">
                  <c:v>1.29</c:v>
                </c:pt>
                <c:pt idx="7">
                  <c:v>1.22</c:v>
                </c:pt>
                <c:pt idx="8">
                  <c:v>1.18</c:v>
                </c:pt>
                <c:pt idx="9">
                  <c:v>1.1599999999999999</c:v>
                </c:pt>
                <c:pt idx="10">
                  <c:v>1.2</c:v>
                </c:pt>
                <c:pt idx="11">
                  <c:v>1.2</c:v>
                </c:pt>
                <c:pt idx="12">
                  <c:v>1.1599999999999999</c:v>
                </c:pt>
                <c:pt idx="13">
                  <c:v>1.1299999999999999</c:v>
                </c:pt>
                <c:pt idx="14">
                  <c:v>1.05</c:v>
                </c:pt>
                <c:pt idx="15">
                  <c:v>1.07</c:v>
                </c:pt>
                <c:pt idx="16">
                  <c:v>1.1599999999999999</c:v>
                </c:pt>
                <c:pt idx="17">
                  <c:v>1.17</c:v>
                </c:pt>
                <c:pt idx="18">
                  <c:v>1.28</c:v>
                </c:pt>
                <c:pt idx="19">
                  <c:v>1.27</c:v>
                </c:pt>
                <c:pt idx="20">
                  <c:v>1.28</c:v>
                </c:pt>
                <c:pt idx="21">
                  <c:v>1.26</c:v>
                </c:pt>
                <c:pt idx="22">
                  <c:v>1.27</c:v>
                </c:pt>
                <c:pt idx="23">
                  <c:v>1.25</c:v>
                </c:pt>
                <c:pt idx="24">
                  <c:v>1.21</c:v>
                </c:pt>
                <c:pt idx="25">
                  <c:v>1.23</c:v>
                </c:pt>
                <c:pt idx="26">
                  <c:v>1.3</c:v>
                </c:pt>
                <c:pt idx="27">
                  <c:v>1.34</c:v>
                </c:pt>
                <c:pt idx="28">
                  <c:v>1.33</c:v>
                </c:pt>
                <c:pt idx="29">
                  <c:v>1.28</c:v>
                </c:pt>
                <c:pt idx="30">
                  <c:v>1.31</c:v>
                </c:pt>
                <c:pt idx="31">
                  <c:v>1.28</c:v>
                </c:pt>
                <c:pt idx="32">
                  <c:v>1.21</c:v>
                </c:pt>
                <c:pt idx="33">
                  <c:v>1.23</c:v>
                </c:pt>
                <c:pt idx="34">
                  <c:v>1.21</c:v>
                </c:pt>
                <c:pt idx="35">
                  <c:v>1.22</c:v>
                </c:pt>
                <c:pt idx="36">
                  <c:v>1.21</c:v>
                </c:pt>
                <c:pt idx="37">
                  <c:v>1.26</c:v>
                </c:pt>
                <c:pt idx="38">
                  <c:v>1.26</c:v>
                </c:pt>
                <c:pt idx="39">
                  <c:v>1.25</c:v>
                </c:pt>
                <c:pt idx="40">
                  <c:v>1.29</c:v>
                </c:pt>
                <c:pt idx="41">
                  <c:v>1.24</c:v>
                </c:pt>
                <c:pt idx="42">
                  <c:v>1.3</c:v>
                </c:pt>
                <c:pt idx="43">
                  <c:v>1.34</c:v>
                </c:pt>
                <c:pt idx="44">
                  <c:v>1.43</c:v>
                </c:pt>
                <c:pt idx="45">
                  <c:v>1.46</c:v>
                </c:pt>
              </c:numCache>
            </c:numRef>
          </c:val>
          <c:smooth val="0"/>
        </c:ser>
        <c:ser>
          <c:idx val="5"/>
          <c:order val="1"/>
          <c:tx>
            <c:strRef>
              <c:f>'17866'!$AB$4</c:f>
              <c:strCache>
                <c:ptCount val="1"/>
                <c:pt idx="0">
                  <c:v>BHV</c:v>
                </c:pt>
              </c:strCache>
            </c:strRef>
          </c:tx>
          <c:spPr>
            <a:ln w="28575">
              <a:solidFill>
                <a:srgbClr val="003366"/>
              </a:solidFill>
            </a:ln>
          </c:spPr>
          <c:marker>
            <c:symbol val="none"/>
          </c:marker>
          <c:cat>
            <c:numRef>
              <c:f>'17866'!$U$5:$U$70</c:f>
              <c:numCache>
                <c:formatCode>General</c:formatCode>
                <c:ptCount val="66"/>
                <c:pt idx="0">
                  <c:v>1970</c:v>
                </c:pt>
                <c:pt idx="5">
                  <c:v>1975</c:v>
                </c:pt>
                <c:pt idx="10">
                  <c:v>1980</c:v>
                </c:pt>
                <c:pt idx="15">
                  <c:v>1985</c:v>
                </c:pt>
                <c:pt idx="20">
                  <c:v>1990</c:v>
                </c:pt>
                <c:pt idx="25">
                  <c:v>1995</c:v>
                </c:pt>
                <c:pt idx="30">
                  <c:v>2000</c:v>
                </c:pt>
                <c:pt idx="35">
                  <c:v>2005</c:v>
                </c:pt>
                <c:pt idx="40">
                  <c:v>2010</c:v>
                </c:pt>
                <c:pt idx="45">
                  <c:v>2015</c:v>
                </c:pt>
                <c:pt idx="50">
                  <c:v>2020</c:v>
                </c:pt>
                <c:pt idx="55">
                  <c:v>2025</c:v>
                </c:pt>
                <c:pt idx="60">
                  <c:v>2030</c:v>
                </c:pt>
                <c:pt idx="65">
                  <c:v>2035</c:v>
                </c:pt>
              </c:numCache>
            </c:numRef>
          </c:cat>
          <c:val>
            <c:numRef>
              <c:f>'17866'!$AB$5:$AB$70</c:f>
              <c:numCache>
                <c:formatCode>General</c:formatCode>
                <c:ptCount val="66"/>
                <c:pt idx="0">
                  <c:v>2.0299999999999998</c:v>
                </c:pt>
                <c:pt idx="1">
                  <c:v>2.06</c:v>
                </c:pt>
                <c:pt idx="2">
                  <c:v>1.8</c:v>
                </c:pt>
                <c:pt idx="3">
                  <c:v>1.58</c:v>
                </c:pt>
                <c:pt idx="4">
                  <c:v>1.61</c:v>
                </c:pt>
                <c:pt idx="5">
                  <c:v>1.56</c:v>
                </c:pt>
                <c:pt idx="6">
                  <c:v>1.59</c:v>
                </c:pt>
                <c:pt idx="7">
                  <c:v>1.45</c:v>
                </c:pt>
                <c:pt idx="8">
                  <c:v>1.45</c:v>
                </c:pt>
                <c:pt idx="9">
                  <c:v>1.35</c:v>
                </c:pt>
                <c:pt idx="10">
                  <c:v>1.42</c:v>
                </c:pt>
                <c:pt idx="11">
                  <c:v>1.36</c:v>
                </c:pt>
                <c:pt idx="12">
                  <c:v>1.39</c:v>
                </c:pt>
                <c:pt idx="13">
                  <c:v>1.31</c:v>
                </c:pt>
                <c:pt idx="14">
                  <c:v>1.19</c:v>
                </c:pt>
                <c:pt idx="15">
                  <c:v>1.1399999999999999</c:v>
                </c:pt>
                <c:pt idx="16">
                  <c:v>1.25</c:v>
                </c:pt>
                <c:pt idx="17">
                  <c:v>1.22</c:v>
                </c:pt>
                <c:pt idx="18">
                  <c:v>1.31</c:v>
                </c:pt>
                <c:pt idx="19">
                  <c:v>1.31</c:v>
                </c:pt>
                <c:pt idx="20">
                  <c:v>1.48</c:v>
                </c:pt>
                <c:pt idx="21">
                  <c:v>1.4</c:v>
                </c:pt>
                <c:pt idx="22">
                  <c:v>1.38</c:v>
                </c:pt>
                <c:pt idx="23">
                  <c:v>1.43</c:v>
                </c:pt>
                <c:pt idx="24">
                  <c:v>1.33</c:v>
                </c:pt>
                <c:pt idx="25">
                  <c:v>1.47</c:v>
                </c:pt>
                <c:pt idx="26">
                  <c:v>1.49</c:v>
                </c:pt>
                <c:pt idx="27">
                  <c:v>1.49</c:v>
                </c:pt>
                <c:pt idx="28">
                  <c:v>1.48</c:v>
                </c:pt>
                <c:pt idx="29">
                  <c:v>1.54</c:v>
                </c:pt>
                <c:pt idx="30">
                  <c:v>1.56</c:v>
                </c:pt>
                <c:pt idx="31">
                  <c:v>1.53</c:v>
                </c:pt>
                <c:pt idx="32">
                  <c:v>1.45</c:v>
                </c:pt>
                <c:pt idx="33">
                  <c:v>1.49</c:v>
                </c:pt>
                <c:pt idx="34">
                  <c:v>1.45</c:v>
                </c:pt>
                <c:pt idx="35">
                  <c:v>1.5</c:v>
                </c:pt>
                <c:pt idx="36">
                  <c:v>1.58</c:v>
                </c:pt>
                <c:pt idx="37">
                  <c:v>1.48</c:v>
                </c:pt>
                <c:pt idx="38">
                  <c:v>1.48</c:v>
                </c:pt>
                <c:pt idx="39">
                  <c:v>1.49</c:v>
                </c:pt>
                <c:pt idx="40">
                  <c:v>1.43</c:v>
                </c:pt>
                <c:pt idx="41">
                  <c:v>1.49</c:v>
                </c:pt>
                <c:pt idx="42">
                  <c:v>1.59</c:v>
                </c:pt>
                <c:pt idx="43">
                  <c:v>1.5</c:v>
                </c:pt>
                <c:pt idx="44">
                  <c:v>1.63</c:v>
                </c:pt>
                <c:pt idx="45">
                  <c:v>1.81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'17866'!$AC$4</c:f>
              <c:strCache>
                <c:ptCount val="1"/>
              </c:strCache>
            </c:strRef>
          </c:tx>
          <c:spPr>
            <a:ln>
              <a:solidFill>
                <a:srgbClr val="003366"/>
              </a:solidFill>
              <a:prstDash val="sysDash"/>
            </a:ln>
          </c:spPr>
          <c:marker>
            <c:symbol val="none"/>
          </c:marker>
          <c:val>
            <c:numRef>
              <c:f>'17866'!$AC$5:$AC$70</c:f>
              <c:numCache>
                <c:formatCode>General</c:formatCode>
                <c:ptCount val="66"/>
                <c:pt idx="46">
                  <c:v>1.9</c:v>
                </c:pt>
                <c:pt idx="47">
                  <c:v>1.9</c:v>
                </c:pt>
                <c:pt idx="48">
                  <c:v>1.9</c:v>
                </c:pt>
                <c:pt idx="49">
                  <c:v>1.9</c:v>
                </c:pt>
                <c:pt idx="50">
                  <c:v>1.9</c:v>
                </c:pt>
                <c:pt idx="51">
                  <c:v>1.9</c:v>
                </c:pt>
                <c:pt idx="52">
                  <c:v>1.9</c:v>
                </c:pt>
                <c:pt idx="53">
                  <c:v>1.9</c:v>
                </c:pt>
                <c:pt idx="54">
                  <c:v>1.9</c:v>
                </c:pt>
                <c:pt idx="55">
                  <c:v>1.9</c:v>
                </c:pt>
                <c:pt idx="56">
                  <c:v>1.9</c:v>
                </c:pt>
                <c:pt idx="57">
                  <c:v>1.9</c:v>
                </c:pt>
                <c:pt idx="58">
                  <c:v>1.9</c:v>
                </c:pt>
                <c:pt idx="59">
                  <c:v>1.9</c:v>
                </c:pt>
                <c:pt idx="60">
                  <c:v>1.9</c:v>
                </c:pt>
                <c:pt idx="61">
                  <c:v>1.9</c:v>
                </c:pt>
                <c:pt idx="62">
                  <c:v>1.9</c:v>
                </c:pt>
                <c:pt idx="63">
                  <c:v>1.9</c:v>
                </c:pt>
                <c:pt idx="64">
                  <c:v>1.9</c:v>
                </c:pt>
                <c:pt idx="65">
                  <c:v>1.9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476992"/>
        <c:axId val="81483264"/>
      </c:lineChart>
      <c:catAx>
        <c:axId val="81476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Jahr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1483264"/>
        <c:crosses val="autoZero"/>
        <c:auto val="1"/>
        <c:lblAlgn val="ctr"/>
        <c:lblOffset val="100"/>
        <c:noMultiLvlLbl val="0"/>
      </c:catAx>
      <c:valAx>
        <c:axId val="814832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TFR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147699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77056994667368"/>
          <c:y val="4.3471746232193791E-2"/>
          <c:w val="0.85494990370743329"/>
          <c:h val="0.80296458928535641"/>
        </c:manualLayout>
      </c:layout>
      <c:lineChart>
        <c:grouping val="standard"/>
        <c:varyColors val="0"/>
        <c:ser>
          <c:idx val="0"/>
          <c:order val="0"/>
          <c:tx>
            <c:strRef>
              <c:f>fruc2B!$D$184</c:f>
              <c:strCache>
                <c:ptCount val="1"/>
                <c:pt idx="0">
                  <c:v>1</c:v>
                </c:pt>
              </c:strCache>
            </c:strRef>
          </c:tx>
          <c:spPr>
            <a:ln>
              <a:solidFill>
                <a:srgbClr val="632423"/>
              </a:solidFill>
            </a:ln>
          </c:spPr>
          <c:marker>
            <c:symbol val="none"/>
          </c:marker>
          <c:cat>
            <c:numRef>
              <c:f>fruc2B!$C$185:$C$219</c:f>
              <c:numCache>
                <c:formatCode>General</c:formatCode>
                <c:ptCount val="35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35</c:v>
                </c:pt>
                <c:pt idx="21">
                  <c:v>36</c:v>
                </c:pt>
                <c:pt idx="22">
                  <c:v>37</c:v>
                </c:pt>
                <c:pt idx="23">
                  <c:v>38</c:v>
                </c:pt>
                <c:pt idx="24">
                  <c:v>39</c:v>
                </c:pt>
                <c:pt idx="25">
                  <c:v>40</c:v>
                </c:pt>
                <c:pt idx="26">
                  <c:v>41</c:v>
                </c:pt>
                <c:pt idx="27">
                  <c:v>42</c:v>
                </c:pt>
                <c:pt idx="28">
                  <c:v>43</c:v>
                </c:pt>
                <c:pt idx="29">
                  <c:v>44</c:v>
                </c:pt>
                <c:pt idx="30">
                  <c:v>45</c:v>
                </c:pt>
                <c:pt idx="31">
                  <c:v>46</c:v>
                </c:pt>
                <c:pt idx="32">
                  <c:v>47</c:v>
                </c:pt>
                <c:pt idx="33">
                  <c:v>48</c:v>
                </c:pt>
                <c:pt idx="34">
                  <c:v>49</c:v>
                </c:pt>
              </c:numCache>
            </c:numRef>
          </c:cat>
          <c:val>
            <c:numRef>
              <c:f>fruc2B!$D$185:$D$219</c:f>
              <c:numCache>
                <c:formatCode>General</c:formatCode>
                <c:ptCount val="35"/>
                <c:pt idx="0">
                  <c:v>3.5478385810208128E-3</c:v>
                </c:pt>
                <c:pt idx="1">
                  <c:v>1.0964516618608464E-2</c:v>
                </c:pt>
                <c:pt idx="2">
                  <c:v>1.9905847346913131E-2</c:v>
                </c:pt>
                <c:pt idx="3">
                  <c:v>3.4214701761593434E-2</c:v>
                </c:pt>
                <c:pt idx="4">
                  <c:v>4.7426025262520939E-2</c:v>
                </c:pt>
                <c:pt idx="5">
                  <c:v>6.4713906389280526E-2</c:v>
                </c:pt>
                <c:pt idx="6">
                  <c:v>7.6673002515523447E-2</c:v>
                </c:pt>
                <c:pt idx="7">
                  <c:v>8.6750433114937228E-2</c:v>
                </c:pt>
                <c:pt idx="8">
                  <c:v>9.4415195187424666E-2</c:v>
                </c:pt>
                <c:pt idx="9">
                  <c:v>0.10077625787191842</c:v>
                </c:pt>
                <c:pt idx="10">
                  <c:v>0.10834776520143992</c:v>
                </c:pt>
                <c:pt idx="11">
                  <c:v>0.11487519502629891</c:v>
                </c:pt>
                <c:pt idx="12">
                  <c:v>0.11593838543626188</c:v>
                </c:pt>
                <c:pt idx="13">
                  <c:v>0.11924938265080964</c:v>
                </c:pt>
                <c:pt idx="14">
                  <c:v>0.11547536977073344</c:v>
                </c:pt>
                <c:pt idx="15">
                  <c:v>0.1162601242618195</c:v>
                </c:pt>
                <c:pt idx="16">
                  <c:v>0.10541028138526368</c:v>
                </c:pt>
                <c:pt idx="17">
                  <c:v>9.8499969886635938E-2</c:v>
                </c:pt>
                <c:pt idx="18">
                  <c:v>8.8531493916684911E-2</c:v>
                </c:pt>
                <c:pt idx="19">
                  <c:v>8.2826387618002567E-2</c:v>
                </c:pt>
                <c:pt idx="20">
                  <c:v>7.3887211703731762E-2</c:v>
                </c:pt>
                <c:pt idx="21">
                  <c:v>6.5583547270200993E-2</c:v>
                </c:pt>
                <c:pt idx="22">
                  <c:v>5.6034297012090041E-2</c:v>
                </c:pt>
                <c:pt idx="23" formatCode="0.00">
                  <c:v>4.1851414354139964E-2</c:v>
                </c:pt>
                <c:pt idx="24">
                  <c:v>2.9481003340181319E-2</c:v>
                </c:pt>
                <c:pt idx="25">
                  <c:v>1.9756423538814245E-2</c:v>
                </c:pt>
                <c:pt idx="26">
                  <c:v>1.4552639890762539E-2</c:v>
                </c:pt>
                <c:pt idx="27">
                  <c:v>9.4580322571770417E-3</c:v>
                </c:pt>
                <c:pt idx="28">
                  <c:v>4.9498329105596853E-3</c:v>
                </c:pt>
                <c:pt idx="29">
                  <c:v>3.1151895584697179E-3</c:v>
                </c:pt>
                <c:pt idx="30">
                  <c:v>1.5462967645572577E-3</c:v>
                </c:pt>
                <c:pt idx="31">
                  <c:v>1.0275068371520572E-3</c:v>
                </c:pt>
                <c:pt idx="32">
                  <c:v>2.6830017546758725E-4</c:v>
                </c:pt>
                <c:pt idx="33">
                  <c:v>3.4749697071253394E-4</c:v>
                </c:pt>
                <c:pt idx="34">
                  <c:v>2.5712761229195841E-4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fruc2B!$E$184</c:f>
              <c:strCache>
                <c:ptCount val="1"/>
                <c:pt idx="0">
                  <c:v>2</c:v>
                </c:pt>
              </c:strCache>
            </c:strRef>
          </c:tx>
          <c:spPr>
            <a:ln>
              <a:solidFill>
                <a:srgbClr val="943634"/>
              </a:solidFill>
            </a:ln>
          </c:spPr>
          <c:marker>
            <c:symbol val="none"/>
          </c:marker>
          <c:cat>
            <c:numRef>
              <c:f>fruc2B!$C$185:$C$219</c:f>
              <c:numCache>
                <c:formatCode>General</c:formatCode>
                <c:ptCount val="35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35</c:v>
                </c:pt>
                <c:pt idx="21">
                  <c:v>36</c:v>
                </c:pt>
                <c:pt idx="22">
                  <c:v>37</c:v>
                </c:pt>
                <c:pt idx="23">
                  <c:v>38</c:v>
                </c:pt>
                <c:pt idx="24">
                  <c:v>39</c:v>
                </c:pt>
                <c:pt idx="25">
                  <c:v>40</c:v>
                </c:pt>
                <c:pt idx="26">
                  <c:v>41</c:v>
                </c:pt>
                <c:pt idx="27">
                  <c:v>42</c:v>
                </c:pt>
                <c:pt idx="28">
                  <c:v>43</c:v>
                </c:pt>
                <c:pt idx="29">
                  <c:v>44</c:v>
                </c:pt>
                <c:pt idx="30">
                  <c:v>45</c:v>
                </c:pt>
                <c:pt idx="31">
                  <c:v>46</c:v>
                </c:pt>
                <c:pt idx="32">
                  <c:v>47</c:v>
                </c:pt>
                <c:pt idx="33">
                  <c:v>48</c:v>
                </c:pt>
                <c:pt idx="34">
                  <c:v>49</c:v>
                </c:pt>
              </c:numCache>
            </c:numRef>
          </c:cat>
          <c:val>
            <c:numRef>
              <c:f>fruc2B!$E$185:$E$219</c:f>
              <c:numCache>
                <c:formatCode>General</c:formatCode>
                <c:ptCount val="35"/>
                <c:pt idx="0">
                  <c:v>1.050495394741354E-3</c:v>
                </c:pt>
                <c:pt idx="1">
                  <c:v>4.9973875933797731E-3</c:v>
                </c:pt>
                <c:pt idx="2">
                  <c:v>1.1397077048741351E-2</c:v>
                </c:pt>
                <c:pt idx="3">
                  <c:v>2.1485555903910488E-2</c:v>
                </c:pt>
                <c:pt idx="4">
                  <c:v>3.2184899319389004E-2</c:v>
                </c:pt>
                <c:pt idx="5">
                  <c:v>4.5038125104944343E-2</c:v>
                </c:pt>
                <c:pt idx="6">
                  <c:v>5.3312374796603626E-2</c:v>
                </c:pt>
                <c:pt idx="7">
                  <c:v>6.0976132455822445E-2</c:v>
                </c:pt>
                <c:pt idx="8">
                  <c:v>6.5491177603662853E-2</c:v>
                </c:pt>
                <c:pt idx="9">
                  <c:v>7.570020795256549E-2</c:v>
                </c:pt>
                <c:pt idx="10">
                  <c:v>8.4788560131584131E-2</c:v>
                </c:pt>
                <c:pt idx="11">
                  <c:v>9.3581991955461588E-2</c:v>
                </c:pt>
                <c:pt idx="12">
                  <c:v>0.10087498479846826</c:v>
                </c:pt>
                <c:pt idx="13">
                  <c:v>0.10942069665471239</c:v>
                </c:pt>
                <c:pt idx="14">
                  <c:v>0.11376378146291133</c:v>
                </c:pt>
                <c:pt idx="15">
                  <c:v>0.11404925952751412</c:v>
                </c:pt>
                <c:pt idx="16">
                  <c:v>0.10796639949205869</c:v>
                </c:pt>
                <c:pt idx="17">
                  <c:v>0.10124769708710393</c:v>
                </c:pt>
                <c:pt idx="18">
                  <c:v>9.3497586730195495E-2</c:v>
                </c:pt>
                <c:pt idx="19">
                  <c:v>8.6933424376517826E-2</c:v>
                </c:pt>
                <c:pt idx="20">
                  <c:v>7.5422150938182705E-2</c:v>
                </c:pt>
                <c:pt idx="21">
                  <c:v>6.3926922016973434E-2</c:v>
                </c:pt>
                <c:pt idx="22">
                  <c:v>5.079896614909224E-2</c:v>
                </c:pt>
                <c:pt idx="23">
                  <c:v>4.3207191201649918E-2</c:v>
                </c:pt>
                <c:pt idx="24">
                  <c:v>3.3244479230378841E-2</c:v>
                </c:pt>
                <c:pt idx="25">
                  <c:v>2.4072566468489903E-2</c:v>
                </c:pt>
                <c:pt idx="26">
                  <c:v>1.5120231222356123E-2</c:v>
                </c:pt>
                <c:pt idx="27">
                  <c:v>8.5239724576373008E-3</c:v>
                </c:pt>
                <c:pt idx="28">
                  <c:v>5.0122075634514021E-3</c:v>
                </c:pt>
                <c:pt idx="29">
                  <c:v>3.0823914855302266E-3</c:v>
                </c:pt>
                <c:pt idx="30">
                  <c:v>1.8484021407904963E-3</c:v>
                </c:pt>
                <c:pt idx="31">
                  <c:v>1.0020409530213457E-3</c:v>
                </c:pt>
                <c:pt idx="32">
                  <c:v>4.5130091539430654E-4</c:v>
                </c:pt>
                <c:pt idx="33">
                  <c:v>2.1681859648846336E-4</c:v>
                </c:pt>
                <c:pt idx="34">
                  <c:v>2.1444327027489218E-4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fruc2B!$F$184</c:f>
              <c:strCache>
                <c:ptCount val="1"/>
                <c:pt idx="0">
                  <c:v>3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fruc2B!$C$185:$C$219</c:f>
              <c:numCache>
                <c:formatCode>General</c:formatCode>
                <c:ptCount val="35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35</c:v>
                </c:pt>
                <c:pt idx="21">
                  <c:v>36</c:v>
                </c:pt>
                <c:pt idx="22">
                  <c:v>37</c:v>
                </c:pt>
                <c:pt idx="23">
                  <c:v>38</c:v>
                </c:pt>
                <c:pt idx="24">
                  <c:v>39</c:v>
                </c:pt>
                <c:pt idx="25">
                  <c:v>40</c:v>
                </c:pt>
                <c:pt idx="26">
                  <c:v>41</c:v>
                </c:pt>
                <c:pt idx="27">
                  <c:v>42</c:v>
                </c:pt>
                <c:pt idx="28">
                  <c:v>43</c:v>
                </c:pt>
                <c:pt idx="29">
                  <c:v>44</c:v>
                </c:pt>
                <c:pt idx="30">
                  <c:v>45</c:v>
                </c:pt>
                <c:pt idx="31">
                  <c:v>46</c:v>
                </c:pt>
                <c:pt idx="32">
                  <c:v>47</c:v>
                </c:pt>
                <c:pt idx="33">
                  <c:v>48</c:v>
                </c:pt>
                <c:pt idx="34">
                  <c:v>49</c:v>
                </c:pt>
              </c:numCache>
            </c:numRef>
          </c:cat>
          <c:val>
            <c:numRef>
              <c:f>fruc2B!$F$185:$F$219</c:f>
              <c:numCache>
                <c:formatCode>General</c:formatCode>
                <c:ptCount val="35"/>
                <c:pt idx="0">
                  <c:v>1.9405013256261119E-3</c:v>
                </c:pt>
                <c:pt idx="1">
                  <c:v>4.1250778520186548E-3</c:v>
                </c:pt>
                <c:pt idx="2">
                  <c:v>9.4703029830550383E-3</c:v>
                </c:pt>
                <c:pt idx="3">
                  <c:v>1.4060655066053624E-2</c:v>
                </c:pt>
                <c:pt idx="4">
                  <c:v>2.069389972023495E-2</c:v>
                </c:pt>
                <c:pt idx="5">
                  <c:v>2.8575642463093628E-2</c:v>
                </c:pt>
                <c:pt idx="6">
                  <c:v>3.461446083745006E-2</c:v>
                </c:pt>
                <c:pt idx="7">
                  <c:v>3.9222273477653453E-2</c:v>
                </c:pt>
                <c:pt idx="8">
                  <c:v>4.0279616647225687E-2</c:v>
                </c:pt>
                <c:pt idx="9">
                  <c:v>4.7688186774786777E-2</c:v>
                </c:pt>
                <c:pt idx="10">
                  <c:v>5.607888280996174E-2</c:v>
                </c:pt>
                <c:pt idx="11">
                  <c:v>6.4898696109887091E-2</c:v>
                </c:pt>
                <c:pt idx="12">
                  <c:v>7.1229271430598845E-2</c:v>
                </c:pt>
                <c:pt idx="13">
                  <c:v>7.658868118923981E-2</c:v>
                </c:pt>
                <c:pt idx="14">
                  <c:v>8.5395435040083179E-2</c:v>
                </c:pt>
                <c:pt idx="15">
                  <c:v>9.3389489045046917E-2</c:v>
                </c:pt>
                <c:pt idx="16">
                  <c:v>9.8990587150342466E-2</c:v>
                </c:pt>
                <c:pt idx="17">
                  <c:v>9.7265087150280732E-2</c:v>
                </c:pt>
                <c:pt idx="18">
                  <c:v>9.2042174458315903E-2</c:v>
                </c:pt>
                <c:pt idx="19">
                  <c:v>8.4797821369295895E-2</c:v>
                </c:pt>
                <c:pt idx="20">
                  <c:v>7.9774198083788078E-2</c:v>
                </c:pt>
                <c:pt idx="21">
                  <c:v>6.9750399495361409E-2</c:v>
                </c:pt>
                <c:pt idx="22">
                  <c:v>6.0082120428977363E-2</c:v>
                </c:pt>
                <c:pt idx="23">
                  <c:v>4.4964642357848833E-2</c:v>
                </c:pt>
                <c:pt idx="24">
                  <c:v>3.3640414080539444E-2</c:v>
                </c:pt>
                <c:pt idx="25">
                  <c:v>2.2476831783378098E-2</c:v>
                </c:pt>
                <c:pt idx="26">
                  <c:v>1.5358388015592039E-2</c:v>
                </c:pt>
                <c:pt idx="27">
                  <c:v>1.0808420618780026E-2</c:v>
                </c:pt>
                <c:pt idx="28">
                  <c:v>6.9800283639566661E-3</c:v>
                </c:pt>
                <c:pt idx="29">
                  <c:v>3.6334781327197886E-3</c:v>
                </c:pt>
                <c:pt idx="30">
                  <c:v>9.2141791493220086E-4</c:v>
                </c:pt>
                <c:pt idx="31">
                  <c:v>6.5059297820716216E-4</c:v>
                </c:pt>
                <c:pt idx="32">
                  <c:v>4.2447636448341406E-4</c:v>
                </c:pt>
                <c:pt idx="33">
                  <c:v>3.088153905799186E-4</c:v>
                </c:pt>
                <c:pt idx="34">
                  <c:v>1.5173309060508963E-4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fruc2B!$G$184</c:f>
              <c:strCache>
                <c:ptCount val="1"/>
                <c:pt idx="0">
                  <c:v>4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fruc2B!$C$185:$C$219</c:f>
              <c:numCache>
                <c:formatCode>General</c:formatCode>
                <c:ptCount val="35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35</c:v>
                </c:pt>
                <c:pt idx="21">
                  <c:v>36</c:v>
                </c:pt>
                <c:pt idx="22">
                  <c:v>37</c:v>
                </c:pt>
                <c:pt idx="23">
                  <c:v>38</c:v>
                </c:pt>
                <c:pt idx="24">
                  <c:v>39</c:v>
                </c:pt>
                <c:pt idx="25">
                  <c:v>40</c:v>
                </c:pt>
                <c:pt idx="26">
                  <c:v>41</c:v>
                </c:pt>
                <c:pt idx="27">
                  <c:v>42</c:v>
                </c:pt>
                <c:pt idx="28">
                  <c:v>43</c:v>
                </c:pt>
                <c:pt idx="29">
                  <c:v>44</c:v>
                </c:pt>
                <c:pt idx="30">
                  <c:v>45</c:v>
                </c:pt>
                <c:pt idx="31">
                  <c:v>46</c:v>
                </c:pt>
                <c:pt idx="32">
                  <c:v>47</c:v>
                </c:pt>
                <c:pt idx="33">
                  <c:v>48</c:v>
                </c:pt>
                <c:pt idx="34">
                  <c:v>49</c:v>
                </c:pt>
              </c:numCache>
            </c:numRef>
          </c:cat>
          <c:val>
            <c:numRef>
              <c:f>fruc2B!$G$185:$G$219</c:f>
              <c:numCache>
                <c:formatCode>General</c:formatCode>
                <c:ptCount val="35"/>
                <c:pt idx="0">
                  <c:v>2.8271313797130675E-3</c:v>
                </c:pt>
                <c:pt idx="1">
                  <c:v>6.4057416433904351E-3</c:v>
                </c:pt>
                <c:pt idx="2">
                  <c:v>9.4648397146430367E-3</c:v>
                </c:pt>
                <c:pt idx="3">
                  <c:v>1.2977707280850131E-2</c:v>
                </c:pt>
                <c:pt idx="4">
                  <c:v>1.3054155793015276E-2</c:v>
                </c:pt>
                <c:pt idx="5">
                  <c:v>1.4431128536363094E-2</c:v>
                </c:pt>
                <c:pt idx="6">
                  <c:v>1.599088168348908E-2</c:v>
                </c:pt>
                <c:pt idx="7">
                  <c:v>2.0266398456844175E-2</c:v>
                </c:pt>
                <c:pt idx="8">
                  <c:v>2.3812765932876449E-2</c:v>
                </c:pt>
                <c:pt idx="9">
                  <c:v>2.8050130338367483E-2</c:v>
                </c:pt>
                <c:pt idx="10">
                  <c:v>3.1162680065012979E-2</c:v>
                </c:pt>
                <c:pt idx="11">
                  <c:v>3.6755318031588047E-2</c:v>
                </c:pt>
                <c:pt idx="12">
                  <c:v>4.6136070650027443E-2</c:v>
                </c:pt>
                <c:pt idx="13">
                  <c:v>5.676322857412585E-2</c:v>
                </c:pt>
                <c:pt idx="14">
                  <c:v>6.8395439091609167E-2</c:v>
                </c:pt>
                <c:pt idx="15">
                  <c:v>7.7982569882374217E-2</c:v>
                </c:pt>
                <c:pt idx="16">
                  <c:v>8.4783759399344169E-2</c:v>
                </c:pt>
                <c:pt idx="17">
                  <c:v>9.1050233287318552E-2</c:v>
                </c:pt>
                <c:pt idx="18">
                  <c:v>9.1986804057779245E-2</c:v>
                </c:pt>
                <c:pt idx="19">
                  <c:v>9.2883821561758756E-2</c:v>
                </c:pt>
                <c:pt idx="20">
                  <c:v>8.6302978650957027E-2</c:v>
                </c:pt>
                <c:pt idx="21">
                  <c:v>7.7347302911848784E-2</c:v>
                </c:pt>
                <c:pt idx="22">
                  <c:v>6.6864526023118848E-2</c:v>
                </c:pt>
                <c:pt idx="23">
                  <c:v>5.5435032908680189E-2</c:v>
                </c:pt>
                <c:pt idx="24">
                  <c:v>4.3862887762692593E-2</c:v>
                </c:pt>
                <c:pt idx="25">
                  <c:v>3.1722453346378063E-2</c:v>
                </c:pt>
                <c:pt idx="26">
                  <c:v>2.0958482926018838E-2</c:v>
                </c:pt>
                <c:pt idx="27">
                  <c:v>1.348222985807195E-2</c:v>
                </c:pt>
                <c:pt idx="28">
                  <c:v>6.5188642067210744E-3</c:v>
                </c:pt>
                <c:pt idx="29">
                  <c:v>3.34098467903982E-3</c:v>
                </c:pt>
                <c:pt idx="30">
                  <c:v>1.1296477790745227E-3</c:v>
                </c:pt>
                <c:pt idx="31">
                  <c:v>9.0341002556385669E-4</c:v>
                </c:pt>
                <c:pt idx="32">
                  <c:v>5.2610010250043375E-4</c:v>
                </c:pt>
                <c:pt idx="33">
                  <c:v>4.3583061950502628E-4</c:v>
                </c:pt>
                <c:pt idx="34">
                  <c:v>1.2996283933827907E-4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fruc2B!$H$184</c:f>
              <c:strCache>
                <c:ptCount val="1"/>
                <c:pt idx="0">
                  <c:v>5</c:v>
                </c:pt>
              </c:strCache>
            </c:strRef>
          </c:tx>
          <c:spPr>
            <a:ln>
              <a:solidFill>
                <a:srgbClr val="E36C0A"/>
              </a:solidFill>
            </a:ln>
          </c:spPr>
          <c:marker>
            <c:symbol val="none"/>
          </c:marker>
          <c:cat>
            <c:numRef>
              <c:f>fruc2B!$C$185:$C$219</c:f>
              <c:numCache>
                <c:formatCode>General</c:formatCode>
                <c:ptCount val="35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35</c:v>
                </c:pt>
                <c:pt idx="21">
                  <c:v>36</c:v>
                </c:pt>
                <c:pt idx="22">
                  <c:v>37</c:v>
                </c:pt>
                <c:pt idx="23">
                  <c:v>38</c:v>
                </c:pt>
                <c:pt idx="24">
                  <c:v>39</c:v>
                </c:pt>
                <c:pt idx="25">
                  <c:v>40</c:v>
                </c:pt>
                <c:pt idx="26">
                  <c:v>41</c:v>
                </c:pt>
                <c:pt idx="27">
                  <c:v>42</c:v>
                </c:pt>
                <c:pt idx="28">
                  <c:v>43</c:v>
                </c:pt>
                <c:pt idx="29">
                  <c:v>44</c:v>
                </c:pt>
                <c:pt idx="30">
                  <c:v>45</c:v>
                </c:pt>
                <c:pt idx="31">
                  <c:v>46</c:v>
                </c:pt>
                <c:pt idx="32">
                  <c:v>47</c:v>
                </c:pt>
                <c:pt idx="33">
                  <c:v>48</c:v>
                </c:pt>
                <c:pt idx="34">
                  <c:v>49</c:v>
                </c:pt>
              </c:numCache>
            </c:numRef>
          </c:cat>
          <c:val>
            <c:numRef>
              <c:f>fruc2B!$H$185:$H$219</c:f>
              <c:numCache>
                <c:formatCode>General</c:formatCode>
                <c:ptCount val="35"/>
                <c:pt idx="0">
                  <c:v>5.7817298269989342E-4</c:v>
                </c:pt>
                <c:pt idx="1">
                  <c:v>1.7046587947578257E-3</c:v>
                </c:pt>
                <c:pt idx="2">
                  <c:v>2.8340550034787254E-3</c:v>
                </c:pt>
                <c:pt idx="3">
                  <c:v>3.1479573294929493E-3</c:v>
                </c:pt>
                <c:pt idx="4">
                  <c:v>4.0176605776736079E-3</c:v>
                </c:pt>
                <c:pt idx="5">
                  <c:v>5.3126284779204478E-3</c:v>
                </c:pt>
                <c:pt idx="6">
                  <c:v>6.7898226209394882E-3</c:v>
                </c:pt>
                <c:pt idx="7">
                  <c:v>8.3519457535252816E-3</c:v>
                </c:pt>
                <c:pt idx="8">
                  <c:v>1.0225466574185937E-2</c:v>
                </c:pt>
                <c:pt idx="9">
                  <c:v>1.6195494269948506E-2</c:v>
                </c:pt>
                <c:pt idx="10">
                  <c:v>2.1493500678956404E-2</c:v>
                </c:pt>
                <c:pt idx="11">
                  <c:v>2.9678211130188953E-2</c:v>
                </c:pt>
                <c:pt idx="12">
                  <c:v>3.9703546435744592E-2</c:v>
                </c:pt>
                <c:pt idx="13">
                  <c:v>5.2725815673866396E-2</c:v>
                </c:pt>
                <c:pt idx="14">
                  <c:v>7.2474760409387329E-2</c:v>
                </c:pt>
                <c:pt idx="15">
                  <c:v>8.7286768669176146E-2</c:v>
                </c:pt>
                <c:pt idx="16">
                  <c:v>0.10456088766537525</c:v>
                </c:pt>
                <c:pt idx="17">
                  <c:v>0.10870898122911037</c:v>
                </c:pt>
                <c:pt idx="18">
                  <c:v>0.11362914511469481</c:v>
                </c:pt>
                <c:pt idx="19">
                  <c:v>0.11255445993677891</c:v>
                </c:pt>
                <c:pt idx="20">
                  <c:v>0.10678128793013242</c:v>
                </c:pt>
                <c:pt idx="21">
                  <c:v>9.5618791669372288E-2</c:v>
                </c:pt>
                <c:pt idx="22">
                  <c:v>8.159755551987545E-2</c:v>
                </c:pt>
                <c:pt idx="23">
                  <c:v>7.0588797550774601E-2</c:v>
                </c:pt>
                <c:pt idx="24">
                  <c:v>5.8511355944151584E-2</c:v>
                </c:pt>
                <c:pt idx="25">
                  <c:v>4.3103155325619015E-2</c:v>
                </c:pt>
                <c:pt idx="26">
                  <c:v>2.7786479120269655E-2</c:v>
                </c:pt>
                <c:pt idx="27">
                  <c:v>1.6704485390273298E-2</c:v>
                </c:pt>
                <c:pt idx="28">
                  <c:v>9.936599561418305E-3</c:v>
                </c:pt>
                <c:pt idx="29">
                  <c:v>5.8193325945303563E-3</c:v>
                </c:pt>
                <c:pt idx="30">
                  <c:v>2.3929805160545219E-3</c:v>
                </c:pt>
                <c:pt idx="31">
                  <c:v>8.702528668153637E-4</c:v>
                </c:pt>
                <c:pt idx="32">
                  <c:v>7.5951762242716409E-4</c:v>
                </c:pt>
                <c:pt idx="33">
                  <c:v>4.9689951036127914E-4</c:v>
                </c:pt>
                <c:pt idx="34">
                  <c:v>4.9521007858480343E-4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441152"/>
        <c:axId val="81443072"/>
      </c:lineChart>
      <c:catAx>
        <c:axId val="81441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Alter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1443072"/>
        <c:crosses val="autoZero"/>
        <c:auto val="1"/>
        <c:lblAlgn val="ctr"/>
        <c:lblOffset val="100"/>
        <c:noMultiLvlLbl val="0"/>
      </c:catAx>
      <c:valAx>
        <c:axId val="814430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Altersspezifische Geburtenrate</a:t>
                </a:r>
              </a:p>
            </c:rich>
          </c:tx>
          <c:layout/>
          <c:overlay val="0"/>
        </c:title>
        <c:numFmt formatCode="#,##0.00" sourceLinked="0"/>
        <c:majorTickMark val="out"/>
        <c:minorTickMark val="none"/>
        <c:tickLblPos val="nextTo"/>
        <c:crossAx val="81441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99581955695228"/>
          <c:y val="4.0653163088374113E-2"/>
          <c:w val="0.86208151370176056"/>
          <c:h val="0.81926552020606536"/>
        </c:manualLayout>
      </c:layout>
      <c:lineChart>
        <c:grouping val="standard"/>
        <c:varyColors val="0"/>
        <c:ser>
          <c:idx val="0"/>
          <c:order val="0"/>
          <c:tx>
            <c:strRef>
              <c:f>'17935'!$AA$5</c:f>
              <c:strCache>
                <c:ptCount val="1"/>
                <c:pt idx="0">
                  <c:v>HB m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'17935'!$Z$6:$Z$70</c:f>
              <c:numCache>
                <c:formatCode>General</c:formatCode>
                <c:ptCount val="65"/>
                <c:pt idx="4">
                  <c:v>1975</c:v>
                </c:pt>
                <c:pt idx="9">
                  <c:v>1980</c:v>
                </c:pt>
                <c:pt idx="14">
                  <c:v>1985</c:v>
                </c:pt>
                <c:pt idx="19">
                  <c:v>1990</c:v>
                </c:pt>
                <c:pt idx="24">
                  <c:v>1995</c:v>
                </c:pt>
                <c:pt idx="29">
                  <c:v>2000</c:v>
                </c:pt>
                <c:pt idx="34">
                  <c:v>2005</c:v>
                </c:pt>
                <c:pt idx="39">
                  <c:v>2010</c:v>
                </c:pt>
                <c:pt idx="44">
                  <c:v>2015</c:v>
                </c:pt>
                <c:pt idx="49">
                  <c:v>2020</c:v>
                </c:pt>
                <c:pt idx="54">
                  <c:v>2025</c:v>
                </c:pt>
                <c:pt idx="59">
                  <c:v>2030</c:v>
                </c:pt>
                <c:pt idx="64">
                  <c:v>2035</c:v>
                </c:pt>
              </c:numCache>
            </c:numRef>
          </c:cat>
          <c:val>
            <c:numRef>
              <c:f>'17935'!$AA$6:$AA$69</c:f>
              <c:numCache>
                <c:formatCode>General</c:formatCode>
                <c:ptCount val="64"/>
                <c:pt idx="0">
                  <c:v>66.84</c:v>
                </c:pt>
                <c:pt idx="1">
                  <c:v>67.44</c:v>
                </c:pt>
                <c:pt idx="2">
                  <c:v>67.400000000000006</c:v>
                </c:pt>
                <c:pt idx="3">
                  <c:v>68.290000000000006</c:v>
                </c:pt>
                <c:pt idx="4">
                  <c:v>67.790000000000006</c:v>
                </c:pt>
                <c:pt idx="5">
                  <c:v>68.69</c:v>
                </c:pt>
                <c:pt idx="6">
                  <c:v>69.12</c:v>
                </c:pt>
                <c:pt idx="7">
                  <c:v>69.569999999999993</c:v>
                </c:pt>
                <c:pt idx="8">
                  <c:v>69.84</c:v>
                </c:pt>
                <c:pt idx="9">
                  <c:v>69.84</c:v>
                </c:pt>
                <c:pt idx="10">
                  <c:v>69.3</c:v>
                </c:pt>
                <c:pt idx="11">
                  <c:v>70.64</c:v>
                </c:pt>
                <c:pt idx="12">
                  <c:v>70.760000000000005</c:v>
                </c:pt>
                <c:pt idx="13">
                  <c:v>70.94</c:v>
                </c:pt>
                <c:pt idx="14">
                  <c:v>71.34</c:v>
                </c:pt>
                <c:pt idx="15">
                  <c:v>71.400000000000006</c:v>
                </c:pt>
                <c:pt idx="16">
                  <c:v>71.75</c:v>
                </c:pt>
                <c:pt idx="17">
                  <c:v>71.12</c:v>
                </c:pt>
                <c:pt idx="18">
                  <c:v>71.64</c:v>
                </c:pt>
                <c:pt idx="19">
                  <c:v>72.36</c:v>
                </c:pt>
                <c:pt idx="20">
                  <c:v>72.13</c:v>
                </c:pt>
                <c:pt idx="21">
                  <c:v>72.97</c:v>
                </c:pt>
                <c:pt idx="22">
                  <c:v>72.180000000000007</c:v>
                </c:pt>
                <c:pt idx="23">
                  <c:v>72.97</c:v>
                </c:pt>
                <c:pt idx="24">
                  <c:v>72.650000000000006</c:v>
                </c:pt>
                <c:pt idx="25">
                  <c:v>73.27</c:v>
                </c:pt>
                <c:pt idx="26">
                  <c:v>73.3</c:v>
                </c:pt>
                <c:pt idx="27">
                  <c:v>74.16</c:v>
                </c:pt>
                <c:pt idx="28">
                  <c:v>74.5</c:v>
                </c:pt>
                <c:pt idx="29">
                  <c:v>74.540000000000006</c:v>
                </c:pt>
                <c:pt idx="30">
                  <c:v>74.95</c:v>
                </c:pt>
                <c:pt idx="31">
                  <c:v>75.03</c:v>
                </c:pt>
                <c:pt idx="32">
                  <c:v>74.599999999999994</c:v>
                </c:pt>
                <c:pt idx="33">
                  <c:v>75.78</c:v>
                </c:pt>
                <c:pt idx="34">
                  <c:v>76.040000000000006</c:v>
                </c:pt>
                <c:pt idx="35">
                  <c:v>76.73</c:v>
                </c:pt>
                <c:pt idx="36">
                  <c:v>76.67</c:v>
                </c:pt>
                <c:pt idx="37">
                  <c:v>77.239999999999995</c:v>
                </c:pt>
                <c:pt idx="38">
                  <c:v>76.959999999999994</c:v>
                </c:pt>
                <c:pt idx="39">
                  <c:v>76.790000000000006</c:v>
                </c:pt>
                <c:pt idx="40">
                  <c:v>77.66</c:v>
                </c:pt>
                <c:pt idx="41">
                  <c:v>77.13</c:v>
                </c:pt>
                <c:pt idx="42">
                  <c:v>77.209999999999994</c:v>
                </c:pt>
                <c:pt idx="43">
                  <c:v>77.78</c:v>
                </c:pt>
                <c:pt idx="44">
                  <c:v>77.33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'17935'!$AB$5</c:f>
              <c:strCache>
                <c:ptCount val="1"/>
                <c:pt idx="0">
                  <c:v>HB w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'17935'!$Z$6:$Z$70</c:f>
              <c:numCache>
                <c:formatCode>General</c:formatCode>
                <c:ptCount val="65"/>
                <c:pt idx="4">
                  <c:v>1975</c:v>
                </c:pt>
                <c:pt idx="9">
                  <c:v>1980</c:v>
                </c:pt>
                <c:pt idx="14">
                  <c:v>1985</c:v>
                </c:pt>
                <c:pt idx="19">
                  <c:v>1990</c:v>
                </c:pt>
                <c:pt idx="24">
                  <c:v>1995</c:v>
                </c:pt>
                <c:pt idx="29">
                  <c:v>2000</c:v>
                </c:pt>
                <c:pt idx="34">
                  <c:v>2005</c:v>
                </c:pt>
                <c:pt idx="39">
                  <c:v>2010</c:v>
                </c:pt>
                <c:pt idx="44">
                  <c:v>2015</c:v>
                </c:pt>
                <c:pt idx="49">
                  <c:v>2020</c:v>
                </c:pt>
                <c:pt idx="54">
                  <c:v>2025</c:v>
                </c:pt>
                <c:pt idx="59">
                  <c:v>2030</c:v>
                </c:pt>
                <c:pt idx="64">
                  <c:v>2035</c:v>
                </c:pt>
              </c:numCache>
            </c:numRef>
          </c:cat>
          <c:val>
            <c:numRef>
              <c:f>'17935'!$AB$6:$AB$69</c:f>
              <c:numCache>
                <c:formatCode>General</c:formatCode>
                <c:ptCount val="64"/>
                <c:pt idx="0">
                  <c:v>74.37</c:v>
                </c:pt>
                <c:pt idx="1">
                  <c:v>74.5</c:v>
                </c:pt>
                <c:pt idx="2">
                  <c:v>74.959999999999994</c:v>
                </c:pt>
                <c:pt idx="3">
                  <c:v>74.959999999999994</c:v>
                </c:pt>
                <c:pt idx="4">
                  <c:v>75.19</c:v>
                </c:pt>
                <c:pt idx="5">
                  <c:v>75.56</c:v>
                </c:pt>
                <c:pt idx="6">
                  <c:v>75.53</c:v>
                </c:pt>
                <c:pt idx="7">
                  <c:v>76.260000000000005</c:v>
                </c:pt>
                <c:pt idx="8">
                  <c:v>76.77</c:v>
                </c:pt>
                <c:pt idx="9">
                  <c:v>77.06</c:v>
                </c:pt>
                <c:pt idx="10">
                  <c:v>76.42</c:v>
                </c:pt>
                <c:pt idx="11">
                  <c:v>77.72</c:v>
                </c:pt>
                <c:pt idx="12">
                  <c:v>77.59</c:v>
                </c:pt>
                <c:pt idx="13">
                  <c:v>78.430000000000007</c:v>
                </c:pt>
                <c:pt idx="14">
                  <c:v>78.709999999999994</c:v>
                </c:pt>
                <c:pt idx="15">
                  <c:v>78.069999999999993</c:v>
                </c:pt>
                <c:pt idx="16">
                  <c:v>78.48</c:v>
                </c:pt>
                <c:pt idx="17">
                  <c:v>78.430000000000007</c:v>
                </c:pt>
                <c:pt idx="18">
                  <c:v>79.400000000000006</c:v>
                </c:pt>
                <c:pt idx="19">
                  <c:v>79.040000000000006</c:v>
                </c:pt>
                <c:pt idx="20">
                  <c:v>79.099999999999994</c:v>
                </c:pt>
                <c:pt idx="21">
                  <c:v>79.61</c:v>
                </c:pt>
                <c:pt idx="22">
                  <c:v>79.3</c:v>
                </c:pt>
                <c:pt idx="23">
                  <c:v>79.64</c:v>
                </c:pt>
                <c:pt idx="24">
                  <c:v>79.599999999999994</c:v>
                </c:pt>
                <c:pt idx="25">
                  <c:v>80.47</c:v>
                </c:pt>
                <c:pt idx="26">
                  <c:v>80.34</c:v>
                </c:pt>
                <c:pt idx="27">
                  <c:v>80.89</c:v>
                </c:pt>
                <c:pt idx="28">
                  <c:v>81.510000000000005</c:v>
                </c:pt>
                <c:pt idx="29">
                  <c:v>80.400000000000006</c:v>
                </c:pt>
                <c:pt idx="30">
                  <c:v>81.41</c:v>
                </c:pt>
                <c:pt idx="31">
                  <c:v>80.86</c:v>
                </c:pt>
                <c:pt idx="32">
                  <c:v>81.8</c:v>
                </c:pt>
                <c:pt idx="33">
                  <c:v>81.7</c:v>
                </c:pt>
                <c:pt idx="34">
                  <c:v>81.77</c:v>
                </c:pt>
                <c:pt idx="35">
                  <c:v>82.49</c:v>
                </c:pt>
                <c:pt idx="36">
                  <c:v>82.39</c:v>
                </c:pt>
                <c:pt idx="37">
                  <c:v>82.28</c:v>
                </c:pt>
                <c:pt idx="38">
                  <c:v>81.98</c:v>
                </c:pt>
                <c:pt idx="39">
                  <c:v>82.84</c:v>
                </c:pt>
                <c:pt idx="40">
                  <c:v>82.47</c:v>
                </c:pt>
                <c:pt idx="41">
                  <c:v>82.49</c:v>
                </c:pt>
                <c:pt idx="42">
                  <c:v>82.46</c:v>
                </c:pt>
                <c:pt idx="43">
                  <c:v>82.59</c:v>
                </c:pt>
                <c:pt idx="44">
                  <c:v>82.86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'17935'!$AC$5</c:f>
              <c:strCache>
                <c:ptCount val="1"/>
                <c:pt idx="0">
                  <c:v>BHV m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numRef>
              <c:f>'17935'!$Z$6:$Z$70</c:f>
              <c:numCache>
                <c:formatCode>General</c:formatCode>
                <c:ptCount val="65"/>
                <c:pt idx="4">
                  <c:v>1975</c:v>
                </c:pt>
                <c:pt idx="9">
                  <c:v>1980</c:v>
                </c:pt>
                <c:pt idx="14">
                  <c:v>1985</c:v>
                </c:pt>
                <c:pt idx="19">
                  <c:v>1990</c:v>
                </c:pt>
                <c:pt idx="24">
                  <c:v>1995</c:v>
                </c:pt>
                <c:pt idx="29">
                  <c:v>2000</c:v>
                </c:pt>
                <c:pt idx="34">
                  <c:v>2005</c:v>
                </c:pt>
                <c:pt idx="39">
                  <c:v>2010</c:v>
                </c:pt>
                <c:pt idx="44">
                  <c:v>2015</c:v>
                </c:pt>
                <c:pt idx="49">
                  <c:v>2020</c:v>
                </c:pt>
                <c:pt idx="54">
                  <c:v>2025</c:v>
                </c:pt>
                <c:pt idx="59">
                  <c:v>2030</c:v>
                </c:pt>
                <c:pt idx="64">
                  <c:v>2035</c:v>
                </c:pt>
              </c:numCache>
            </c:numRef>
          </c:cat>
          <c:val>
            <c:numRef>
              <c:f>'17935'!$AC$6:$AC$69</c:f>
              <c:numCache>
                <c:formatCode>General</c:formatCode>
                <c:ptCount val="64"/>
                <c:pt idx="0">
                  <c:v>67.180000000000007</c:v>
                </c:pt>
                <c:pt idx="1">
                  <c:v>66.84</c:v>
                </c:pt>
                <c:pt idx="2">
                  <c:v>66.92</c:v>
                </c:pt>
                <c:pt idx="3">
                  <c:v>65.67</c:v>
                </c:pt>
                <c:pt idx="4">
                  <c:v>66.62</c:v>
                </c:pt>
                <c:pt idx="5">
                  <c:v>67.63</c:v>
                </c:pt>
                <c:pt idx="6">
                  <c:v>67.34</c:v>
                </c:pt>
                <c:pt idx="7">
                  <c:v>67.72</c:v>
                </c:pt>
                <c:pt idx="8">
                  <c:v>68.2</c:v>
                </c:pt>
                <c:pt idx="9">
                  <c:v>68.430000000000007</c:v>
                </c:pt>
                <c:pt idx="10">
                  <c:v>67.02</c:v>
                </c:pt>
                <c:pt idx="11">
                  <c:v>69.319999999999993</c:v>
                </c:pt>
                <c:pt idx="12">
                  <c:v>68.69</c:v>
                </c:pt>
                <c:pt idx="13">
                  <c:v>70.12</c:v>
                </c:pt>
                <c:pt idx="14">
                  <c:v>70.39</c:v>
                </c:pt>
                <c:pt idx="15">
                  <c:v>70.8</c:v>
                </c:pt>
                <c:pt idx="16">
                  <c:v>70.180000000000007</c:v>
                </c:pt>
                <c:pt idx="17">
                  <c:v>71.25</c:v>
                </c:pt>
                <c:pt idx="18">
                  <c:v>70.739999999999995</c:v>
                </c:pt>
                <c:pt idx="19">
                  <c:v>71.69</c:v>
                </c:pt>
                <c:pt idx="20">
                  <c:v>70.709999999999994</c:v>
                </c:pt>
                <c:pt idx="21">
                  <c:v>71.819999999999993</c:v>
                </c:pt>
                <c:pt idx="22">
                  <c:v>71.52</c:v>
                </c:pt>
                <c:pt idx="23">
                  <c:v>70.989999999999995</c:v>
                </c:pt>
                <c:pt idx="24">
                  <c:v>71.75</c:v>
                </c:pt>
                <c:pt idx="25">
                  <c:v>72.22</c:v>
                </c:pt>
                <c:pt idx="26">
                  <c:v>72.58</c:v>
                </c:pt>
                <c:pt idx="27">
                  <c:v>72.17</c:v>
                </c:pt>
                <c:pt idx="28">
                  <c:v>72.959999999999994</c:v>
                </c:pt>
                <c:pt idx="29">
                  <c:v>72.95</c:v>
                </c:pt>
                <c:pt idx="30">
                  <c:v>73.2</c:v>
                </c:pt>
                <c:pt idx="31">
                  <c:v>73.56</c:v>
                </c:pt>
                <c:pt idx="32">
                  <c:v>73.84</c:v>
                </c:pt>
                <c:pt idx="33">
                  <c:v>75.31</c:v>
                </c:pt>
                <c:pt idx="34">
                  <c:v>74.7</c:v>
                </c:pt>
                <c:pt idx="35">
                  <c:v>74.47</c:v>
                </c:pt>
                <c:pt idx="36">
                  <c:v>73.3</c:v>
                </c:pt>
                <c:pt idx="37">
                  <c:v>73.540000000000006</c:v>
                </c:pt>
                <c:pt idx="38">
                  <c:v>74.650000000000006</c:v>
                </c:pt>
                <c:pt idx="39">
                  <c:v>75.349999999999994</c:v>
                </c:pt>
                <c:pt idx="40">
                  <c:v>75.7</c:v>
                </c:pt>
                <c:pt idx="41">
                  <c:v>75.790000000000006</c:v>
                </c:pt>
                <c:pt idx="42">
                  <c:v>73.569999999999993</c:v>
                </c:pt>
                <c:pt idx="43">
                  <c:v>74.48</c:v>
                </c:pt>
                <c:pt idx="44">
                  <c:v>74.739999999999995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'17935'!$AD$5</c:f>
              <c:strCache>
                <c:ptCount val="1"/>
                <c:pt idx="0">
                  <c:v>BHV w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numRef>
              <c:f>'17935'!$Z$6:$Z$70</c:f>
              <c:numCache>
                <c:formatCode>General</c:formatCode>
                <c:ptCount val="65"/>
                <c:pt idx="4">
                  <c:v>1975</c:v>
                </c:pt>
                <c:pt idx="9">
                  <c:v>1980</c:v>
                </c:pt>
                <c:pt idx="14">
                  <c:v>1985</c:v>
                </c:pt>
                <c:pt idx="19">
                  <c:v>1990</c:v>
                </c:pt>
                <c:pt idx="24">
                  <c:v>1995</c:v>
                </c:pt>
                <c:pt idx="29">
                  <c:v>2000</c:v>
                </c:pt>
                <c:pt idx="34">
                  <c:v>2005</c:v>
                </c:pt>
                <c:pt idx="39">
                  <c:v>2010</c:v>
                </c:pt>
                <c:pt idx="44">
                  <c:v>2015</c:v>
                </c:pt>
                <c:pt idx="49">
                  <c:v>2020</c:v>
                </c:pt>
                <c:pt idx="54">
                  <c:v>2025</c:v>
                </c:pt>
                <c:pt idx="59">
                  <c:v>2030</c:v>
                </c:pt>
                <c:pt idx="64">
                  <c:v>2035</c:v>
                </c:pt>
              </c:numCache>
            </c:numRef>
          </c:cat>
          <c:val>
            <c:numRef>
              <c:f>'17935'!$AD$6:$AD$69</c:f>
              <c:numCache>
                <c:formatCode>General</c:formatCode>
                <c:ptCount val="64"/>
                <c:pt idx="0">
                  <c:v>74.349999999999994</c:v>
                </c:pt>
                <c:pt idx="1">
                  <c:v>73.63</c:v>
                </c:pt>
                <c:pt idx="2">
                  <c:v>73.52</c:v>
                </c:pt>
                <c:pt idx="3">
                  <c:v>73.23</c:v>
                </c:pt>
                <c:pt idx="4">
                  <c:v>74.069999999999993</c:v>
                </c:pt>
                <c:pt idx="5">
                  <c:v>74.61</c:v>
                </c:pt>
                <c:pt idx="6">
                  <c:v>75.680000000000007</c:v>
                </c:pt>
                <c:pt idx="7">
                  <c:v>75.400000000000006</c:v>
                </c:pt>
                <c:pt idx="8">
                  <c:v>75.16</c:v>
                </c:pt>
                <c:pt idx="9">
                  <c:v>75.42</c:v>
                </c:pt>
                <c:pt idx="10">
                  <c:v>76.53</c:v>
                </c:pt>
                <c:pt idx="11">
                  <c:v>76.349999999999994</c:v>
                </c:pt>
                <c:pt idx="12">
                  <c:v>75.760000000000005</c:v>
                </c:pt>
                <c:pt idx="13">
                  <c:v>76.459999999999994</c:v>
                </c:pt>
                <c:pt idx="14">
                  <c:v>76.2</c:v>
                </c:pt>
                <c:pt idx="15">
                  <c:v>76.319999999999993</c:v>
                </c:pt>
                <c:pt idx="16">
                  <c:v>78.37</c:v>
                </c:pt>
                <c:pt idx="17">
                  <c:v>78.16</c:v>
                </c:pt>
                <c:pt idx="18">
                  <c:v>77.91</c:v>
                </c:pt>
                <c:pt idx="19">
                  <c:v>77.400000000000006</c:v>
                </c:pt>
                <c:pt idx="20">
                  <c:v>78.06</c:v>
                </c:pt>
                <c:pt idx="21">
                  <c:v>78.489999999999995</c:v>
                </c:pt>
                <c:pt idx="22">
                  <c:v>77.56</c:v>
                </c:pt>
                <c:pt idx="23">
                  <c:v>78.709999999999994</c:v>
                </c:pt>
                <c:pt idx="24">
                  <c:v>78.22</c:v>
                </c:pt>
                <c:pt idx="25">
                  <c:v>78.930000000000007</c:v>
                </c:pt>
                <c:pt idx="26">
                  <c:v>79.040000000000006</c:v>
                </c:pt>
                <c:pt idx="27">
                  <c:v>79.459999999999994</c:v>
                </c:pt>
                <c:pt idx="28">
                  <c:v>80.52</c:v>
                </c:pt>
                <c:pt idx="29">
                  <c:v>80.180000000000007</c:v>
                </c:pt>
                <c:pt idx="30">
                  <c:v>79.41</c:v>
                </c:pt>
                <c:pt idx="31">
                  <c:v>79.91</c:v>
                </c:pt>
                <c:pt idx="32">
                  <c:v>81.36</c:v>
                </c:pt>
                <c:pt idx="33">
                  <c:v>80.36</c:v>
                </c:pt>
                <c:pt idx="34">
                  <c:v>80.67</c:v>
                </c:pt>
                <c:pt idx="35">
                  <c:v>80.209999999999994</c:v>
                </c:pt>
                <c:pt idx="36">
                  <c:v>80.78</c:v>
                </c:pt>
                <c:pt idx="37">
                  <c:v>80.37</c:v>
                </c:pt>
                <c:pt idx="38">
                  <c:v>80.14</c:v>
                </c:pt>
                <c:pt idx="39">
                  <c:v>81.41</c:v>
                </c:pt>
                <c:pt idx="40">
                  <c:v>81.349999999999994</c:v>
                </c:pt>
                <c:pt idx="41">
                  <c:v>81.63</c:v>
                </c:pt>
                <c:pt idx="42">
                  <c:v>80.849999999999994</c:v>
                </c:pt>
                <c:pt idx="43">
                  <c:v>81.48</c:v>
                </c:pt>
                <c:pt idx="44">
                  <c:v>80.430000000000007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'17935'!$AE$5</c:f>
              <c:strCache>
                <c:ptCount val="1"/>
              </c:strCache>
            </c:strRef>
          </c:tx>
          <c:spPr>
            <a:ln>
              <a:solidFill>
                <a:srgbClr val="C00000"/>
              </a:solidFill>
              <a:prstDash val="sysDash"/>
            </a:ln>
          </c:spPr>
          <c:marker>
            <c:symbol val="none"/>
          </c:marker>
          <c:cat>
            <c:numRef>
              <c:f>'17935'!$Z$6:$Z$70</c:f>
              <c:numCache>
                <c:formatCode>General</c:formatCode>
                <c:ptCount val="65"/>
                <c:pt idx="4">
                  <c:v>1975</c:v>
                </c:pt>
                <c:pt idx="9">
                  <c:v>1980</c:v>
                </c:pt>
                <c:pt idx="14">
                  <c:v>1985</c:v>
                </c:pt>
                <c:pt idx="19">
                  <c:v>1990</c:v>
                </c:pt>
                <c:pt idx="24">
                  <c:v>1995</c:v>
                </c:pt>
                <c:pt idx="29">
                  <c:v>2000</c:v>
                </c:pt>
                <c:pt idx="34">
                  <c:v>2005</c:v>
                </c:pt>
                <c:pt idx="39">
                  <c:v>2010</c:v>
                </c:pt>
                <c:pt idx="44">
                  <c:v>2015</c:v>
                </c:pt>
                <c:pt idx="49">
                  <c:v>2020</c:v>
                </c:pt>
                <c:pt idx="54">
                  <c:v>2025</c:v>
                </c:pt>
                <c:pt idx="59">
                  <c:v>2030</c:v>
                </c:pt>
                <c:pt idx="64">
                  <c:v>2035</c:v>
                </c:pt>
              </c:numCache>
            </c:numRef>
          </c:cat>
          <c:val>
            <c:numRef>
              <c:f>'17935'!$AE$6:$AE$70</c:f>
              <c:numCache>
                <c:formatCode>General</c:formatCode>
                <c:ptCount val="65"/>
                <c:pt idx="45" formatCode="0.00">
                  <c:v>77.53</c:v>
                </c:pt>
                <c:pt idx="46" formatCode="0.00">
                  <c:v>77.709999999999994</c:v>
                </c:pt>
                <c:pt idx="47" formatCode="0.00">
                  <c:v>77.89</c:v>
                </c:pt>
                <c:pt idx="48" formatCode="0.00">
                  <c:v>78.069999999999993</c:v>
                </c:pt>
                <c:pt idx="49" formatCode="0.00">
                  <c:v>78.25</c:v>
                </c:pt>
                <c:pt idx="50" formatCode="0.00">
                  <c:v>78.44</c:v>
                </c:pt>
                <c:pt idx="51" formatCode="0.00">
                  <c:v>78.62</c:v>
                </c:pt>
                <c:pt idx="52" formatCode="0.00">
                  <c:v>78.8</c:v>
                </c:pt>
                <c:pt idx="53" formatCode="0.00">
                  <c:v>78.98</c:v>
                </c:pt>
                <c:pt idx="54" formatCode="0.00">
                  <c:v>79.16</c:v>
                </c:pt>
                <c:pt idx="55" formatCode="0.00">
                  <c:v>79.34</c:v>
                </c:pt>
                <c:pt idx="56" formatCode="0.00">
                  <c:v>79.53</c:v>
                </c:pt>
                <c:pt idx="57" formatCode="0.00">
                  <c:v>79.709999999999994</c:v>
                </c:pt>
                <c:pt idx="58" formatCode="0.00">
                  <c:v>79.89</c:v>
                </c:pt>
                <c:pt idx="59" formatCode="0.00">
                  <c:v>80.069999999999993</c:v>
                </c:pt>
                <c:pt idx="60" formatCode="0.00">
                  <c:v>80.25</c:v>
                </c:pt>
                <c:pt idx="61" formatCode="0.00">
                  <c:v>80.430000000000007</c:v>
                </c:pt>
                <c:pt idx="62" formatCode="0.00">
                  <c:v>80.62</c:v>
                </c:pt>
                <c:pt idx="63" formatCode="0.00">
                  <c:v>80.8</c:v>
                </c:pt>
                <c:pt idx="64" formatCode="0.00">
                  <c:v>80.98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'17935'!$AF$5</c:f>
              <c:strCache>
                <c:ptCount val="1"/>
              </c:strCache>
            </c:strRef>
          </c:tx>
          <c:spPr>
            <a:ln>
              <a:solidFill>
                <a:srgbClr val="C00000"/>
              </a:solidFill>
              <a:prstDash val="sysDash"/>
            </a:ln>
          </c:spPr>
          <c:marker>
            <c:symbol val="none"/>
          </c:marker>
          <c:cat>
            <c:numRef>
              <c:f>'17935'!$Z$6:$Z$70</c:f>
              <c:numCache>
                <c:formatCode>General</c:formatCode>
                <c:ptCount val="65"/>
                <c:pt idx="4">
                  <c:v>1975</c:v>
                </c:pt>
                <c:pt idx="9">
                  <c:v>1980</c:v>
                </c:pt>
                <c:pt idx="14">
                  <c:v>1985</c:v>
                </c:pt>
                <c:pt idx="19">
                  <c:v>1990</c:v>
                </c:pt>
                <c:pt idx="24">
                  <c:v>1995</c:v>
                </c:pt>
                <c:pt idx="29">
                  <c:v>2000</c:v>
                </c:pt>
                <c:pt idx="34">
                  <c:v>2005</c:v>
                </c:pt>
                <c:pt idx="39">
                  <c:v>2010</c:v>
                </c:pt>
                <c:pt idx="44">
                  <c:v>2015</c:v>
                </c:pt>
                <c:pt idx="49">
                  <c:v>2020</c:v>
                </c:pt>
                <c:pt idx="54">
                  <c:v>2025</c:v>
                </c:pt>
                <c:pt idx="59">
                  <c:v>2030</c:v>
                </c:pt>
                <c:pt idx="64">
                  <c:v>2035</c:v>
                </c:pt>
              </c:numCache>
            </c:numRef>
          </c:cat>
          <c:val>
            <c:numRef>
              <c:f>'17935'!$AF$6:$AF$70</c:f>
              <c:numCache>
                <c:formatCode>General</c:formatCode>
                <c:ptCount val="65"/>
                <c:pt idx="45" formatCode="0.00">
                  <c:v>82.94</c:v>
                </c:pt>
                <c:pt idx="46" formatCode="0.00">
                  <c:v>83.105218723318714</c:v>
                </c:pt>
                <c:pt idx="47" formatCode="0.00">
                  <c:v>83.273079097651589</c:v>
                </c:pt>
                <c:pt idx="48" formatCode="0.00">
                  <c:v>83.440939471984464</c:v>
                </c:pt>
                <c:pt idx="49" formatCode="0.00">
                  <c:v>83.608799846317339</c:v>
                </c:pt>
                <c:pt idx="50" formatCode="0.00">
                  <c:v>83.776660220650214</c:v>
                </c:pt>
                <c:pt idx="51" formatCode="0.00">
                  <c:v>83.944520594983089</c:v>
                </c:pt>
                <c:pt idx="52" formatCode="0.00">
                  <c:v>84.112380969315979</c:v>
                </c:pt>
                <c:pt idx="53" formatCode="0.00">
                  <c:v>84.280241343648854</c:v>
                </c:pt>
                <c:pt idx="54" formatCode="0.00">
                  <c:v>84.448101717981729</c:v>
                </c:pt>
                <c:pt idx="55" formatCode="0.00">
                  <c:v>84.615962092314604</c:v>
                </c:pt>
                <c:pt idx="56" formatCode="0.00">
                  <c:v>84.783822466647479</c:v>
                </c:pt>
                <c:pt idx="57" formatCode="0.00">
                  <c:v>84.951682840980354</c:v>
                </c:pt>
                <c:pt idx="58" formatCode="0.00">
                  <c:v>85.119543215313229</c:v>
                </c:pt>
                <c:pt idx="59" formatCode="0.00">
                  <c:v>85.287403589646104</c:v>
                </c:pt>
                <c:pt idx="60" formatCode="0.00">
                  <c:v>85.455263963978979</c:v>
                </c:pt>
                <c:pt idx="61" formatCode="0.00">
                  <c:v>85.623124338311854</c:v>
                </c:pt>
                <c:pt idx="62" formatCode="0.00">
                  <c:v>85.790984712644729</c:v>
                </c:pt>
                <c:pt idx="63" formatCode="0.00">
                  <c:v>85.958845086977604</c:v>
                </c:pt>
                <c:pt idx="64" formatCode="0.00">
                  <c:v>86.126705461310351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'17935'!$AG$5</c:f>
              <c:strCache>
                <c:ptCount val="1"/>
              </c:strCache>
            </c:strRef>
          </c:tx>
          <c:spPr>
            <a:ln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numRef>
              <c:f>'17935'!$Z$6:$Z$70</c:f>
              <c:numCache>
                <c:formatCode>General</c:formatCode>
                <c:ptCount val="65"/>
                <c:pt idx="4">
                  <c:v>1975</c:v>
                </c:pt>
                <c:pt idx="9">
                  <c:v>1980</c:v>
                </c:pt>
                <c:pt idx="14">
                  <c:v>1985</c:v>
                </c:pt>
                <c:pt idx="19">
                  <c:v>1990</c:v>
                </c:pt>
                <c:pt idx="24">
                  <c:v>1995</c:v>
                </c:pt>
                <c:pt idx="29">
                  <c:v>2000</c:v>
                </c:pt>
                <c:pt idx="34">
                  <c:v>2005</c:v>
                </c:pt>
                <c:pt idx="39">
                  <c:v>2010</c:v>
                </c:pt>
                <c:pt idx="44">
                  <c:v>2015</c:v>
                </c:pt>
                <c:pt idx="49">
                  <c:v>2020</c:v>
                </c:pt>
                <c:pt idx="54">
                  <c:v>2025</c:v>
                </c:pt>
                <c:pt idx="59">
                  <c:v>2030</c:v>
                </c:pt>
                <c:pt idx="64">
                  <c:v>2035</c:v>
                </c:pt>
              </c:numCache>
            </c:numRef>
          </c:cat>
          <c:val>
            <c:numRef>
              <c:f>'17935'!$AG$6:$AG$70</c:f>
              <c:numCache>
                <c:formatCode>General</c:formatCode>
                <c:ptCount val="65"/>
                <c:pt idx="45" formatCode="0.00">
                  <c:v>75.930000000000007</c:v>
                </c:pt>
                <c:pt idx="46" formatCode="0.00">
                  <c:v>76.112021392728622</c:v>
                </c:pt>
                <c:pt idx="47" formatCode="0.00">
                  <c:v>76.289979049269064</c:v>
                </c:pt>
                <c:pt idx="48" formatCode="0.00">
                  <c:v>76.467936705809507</c:v>
                </c:pt>
                <c:pt idx="49" formatCode="0.00">
                  <c:v>76.645894362349964</c:v>
                </c:pt>
                <c:pt idx="50" formatCode="0.00">
                  <c:v>76.823852018890406</c:v>
                </c:pt>
                <c:pt idx="51" formatCode="0.00">
                  <c:v>77.001809675430849</c:v>
                </c:pt>
                <c:pt idx="52" formatCode="0.00">
                  <c:v>77.179767331971306</c:v>
                </c:pt>
                <c:pt idx="53" formatCode="0.00">
                  <c:v>77.357724988511748</c:v>
                </c:pt>
                <c:pt idx="54" formatCode="0.00">
                  <c:v>77.535682645052205</c:v>
                </c:pt>
                <c:pt idx="55" formatCode="0.00">
                  <c:v>77.713640301592648</c:v>
                </c:pt>
                <c:pt idx="56" formatCode="0.00">
                  <c:v>77.89159795813309</c:v>
                </c:pt>
                <c:pt idx="57" formatCode="0.00">
                  <c:v>78.069555614673547</c:v>
                </c:pt>
                <c:pt idx="58" formatCode="0.00">
                  <c:v>78.24751327121399</c:v>
                </c:pt>
                <c:pt idx="59" formatCode="0.00">
                  <c:v>78.425470927754432</c:v>
                </c:pt>
                <c:pt idx="60" formatCode="0.00">
                  <c:v>78.603428584294889</c:v>
                </c:pt>
                <c:pt idx="61" formatCode="0.00">
                  <c:v>78.781386240835332</c:v>
                </c:pt>
                <c:pt idx="62" formatCode="0.00">
                  <c:v>78.959343897375774</c:v>
                </c:pt>
                <c:pt idx="63" formatCode="0.00">
                  <c:v>79.137301553916231</c:v>
                </c:pt>
                <c:pt idx="64" formatCode="0.00">
                  <c:v>79.315259210456759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'17935'!$AH$5</c:f>
              <c:strCache>
                <c:ptCount val="1"/>
              </c:strCache>
            </c:strRef>
          </c:tx>
          <c:spPr>
            <a:ln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numRef>
              <c:f>'17935'!$Z$6:$Z$70</c:f>
              <c:numCache>
                <c:formatCode>General</c:formatCode>
                <c:ptCount val="65"/>
                <c:pt idx="4">
                  <c:v>1975</c:v>
                </c:pt>
                <c:pt idx="9">
                  <c:v>1980</c:v>
                </c:pt>
                <c:pt idx="14">
                  <c:v>1985</c:v>
                </c:pt>
                <c:pt idx="19">
                  <c:v>1990</c:v>
                </c:pt>
                <c:pt idx="24">
                  <c:v>1995</c:v>
                </c:pt>
                <c:pt idx="29">
                  <c:v>2000</c:v>
                </c:pt>
                <c:pt idx="34">
                  <c:v>2005</c:v>
                </c:pt>
                <c:pt idx="39">
                  <c:v>2010</c:v>
                </c:pt>
                <c:pt idx="44">
                  <c:v>2015</c:v>
                </c:pt>
                <c:pt idx="49">
                  <c:v>2020</c:v>
                </c:pt>
                <c:pt idx="54">
                  <c:v>2025</c:v>
                </c:pt>
                <c:pt idx="59">
                  <c:v>2030</c:v>
                </c:pt>
                <c:pt idx="64">
                  <c:v>2035</c:v>
                </c:pt>
              </c:numCache>
            </c:numRef>
          </c:cat>
          <c:val>
            <c:numRef>
              <c:f>'17935'!$AH$6:$AH$70</c:f>
              <c:numCache>
                <c:formatCode>General</c:formatCode>
                <c:ptCount val="65"/>
                <c:pt idx="45" formatCode="0.00">
                  <c:v>81.63</c:v>
                </c:pt>
                <c:pt idx="46" formatCode="0.00">
                  <c:v>81.791464881678095</c:v>
                </c:pt>
                <c:pt idx="47" formatCode="0.00">
                  <c:v>81.956671665598407</c:v>
                </c:pt>
                <c:pt idx="48" formatCode="0.00">
                  <c:v>82.121878449518704</c:v>
                </c:pt>
                <c:pt idx="49" formatCode="0.00">
                  <c:v>82.287085233439001</c:v>
                </c:pt>
                <c:pt idx="50" formatCode="0.00">
                  <c:v>82.452292017359312</c:v>
                </c:pt>
                <c:pt idx="51" formatCode="0.00">
                  <c:v>82.617498801279609</c:v>
                </c:pt>
                <c:pt idx="52" formatCode="0.00">
                  <c:v>82.782705585199906</c:v>
                </c:pt>
                <c:pt idx="53" formatCode="0.00">
                  <c:v>82.947912369120218</c:v>
                </c:pt>
                <c:pt idx="54" formatCode="0.00">
                  <c:v>83.113119153040515</c:v>
                </c:pt>
                <c:pt idx="55" formatCode="0.00">
                  <c:v>83.278325936960826</c:v>
                </c:pt>
                <c:pt idx="56" formatCode="0.00">
                  <c:v>83.443532720881123</c:v>
                </c:pt>
                <c:pt idx="57" formatCode="0.00">
                  <c:v>83.60873950480142</c:v>
                </c:pt>
                <c:pt idx="58" formatCode="0.00">
                  <c:v>83.773946288721731</c:v>
                </c:pt>
                <c:pt idx="59" formatCode="0.00">
                  <c:v>83.939153072642029</c:v>
                </c:pt>
                <c:pt idx="60" formatCode="0.00">
                  <c:v>84.104359856562326</c:v>
                </c:pt>
                <c:pt idx="61" formatCode="0.00">
                  <c:v>84.269566640482637</c:v>
                </c:pt>
                <c:pt idx="62" formatCode="0.00">
                  <c:v>84.434773424402934</c:v>
                </c:pt>
                <c:pt idx="63" formatCode="0.00">
                  <c:v>84.599980208323245</c:v>
                </c:pt>
                <c:pt idx="64" formatCode="0.00">
                  <c:v>84.7651869922434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953280"/>
        <c:axId val="79971840"/>
      </c:lineChart>
      <c:catAx>
        <c:axId val="79953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Jahr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9971840"/>
        <c:crosses val="autoZero"/>
        <c:auto val="1"/>
        <c:lblAlgn val="ctr"/>
        <c:lblOffset val="100"/>
        <c:noMultiLvlLbl val="0"/>
      </c:catAx>
      <c:valAx>
        <c:axId val="79971840"/>
        <c:scaling>
          <c:orientation val="minMax"/>
          <c:max val="90"/>
          <c:min val="6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err="1" smtClean="0"/>
                  <a:t>Lebenserwartung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1035007213592905E-2"/>
              <c:y val="0.306598776947096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799532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055241011979599"/>
          <c:y val="5.1400554097404481E-2"/>
          <c:w val="0.80719106772835059"/>
          <c:h val="0.74370734908136482"/>
        </c:manualLayout>
      </c:layout>
      <c:lineChart>
        <c:grouping val="standard"/>
        <c:varyColors val="0"/>
        <c:ser>
          <c:idx val="0"/>
          <c:order val="0"/>
          <c:tx>
            <c:strRef>
              <c:f>OT!$B$2</c:f>
              <c:strCache>
                <c:ptCount val="1"/>
                <c:pt idx="0">
                  <c:v>Typ 1</c:v>
                </c:pt>
              </c:strCache>
            </c:strRef>
          </c:tx>
          <c:spPr>
            <a:ln>
              <a:solidFill>
                <a:srgbClr val="D8F0D2"/>
              </a:solidFill>
            </a:ln>
          </c:spPr>
          <c:marker>
            <c:symbol val="none"/>
          </c:marker>
          <c:cat>
            <c:numRef>
              <c:f>OT!$A$3:$A$12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OT!$B$3:$B$12</c:f>
              <c:numCache>
                <c:formatCode>General</c:formatCode>
                <c:ptCount val="10"/>
                <c:pt idx="0">
                  <c:v>79.78</c:v>
                </c:pt>
                <c:pt idx="1">
                  <c:v>79.962000000000003</c:v>
                </c:pt>
                <c:pt idx="2">
                  <c:v>80.144000000000005</c:v>
                </c:pt>
                <c:pt idx="3">
                  <c:v>80.326000000000008</c:v>
                </c:pt>
                <c:pt idx="4">
                  <c:v>80.50800000000001</c:v>
                </c:pt>
                <c:pt idx="5">
                  <c:v>80.690000000000012</c:v>
                </c:pt>
                <c:pt idx="6">
                  <c:v>80.872000000000014</c:v>
                </c:pt>
                <c:pt idx="7">
                  <c:v>81.054000000000016</c:v>
                </c:pt>
                <c:pt idx="8">
                  <c:v>81.236000000000018</c:v>
                </c:pt>
                <c:pt idx="9">
                  <c:v>81.418000000000021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OT!$C$2</c:f>
              <c:strCache>
                <c:ptCount val="1"/>
                <c:pt idx="0">
                  <c:v>Typ 2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OT!$A$3:$A$12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OT!$C$3:$C$12</c:f>
              <c:numCache>
                <c:formatCode>General</c:formatCode>
                <c:ptCount val="10"/>
                <c:pt idx="0">
                  <c:v>77.22</c:v>
                </c:pt>
                <c:pt idx="1">
                  <c:v>77.402000000000001</c:v>
                </c:pt>
                <c:pt idx="2">
                  <c:v>77.584000000000003</c:v>
                </c:pt>
                <c:pt idx="3">
                  <c:v>77.766000000000005</c:v>
                </c:pt>
                <c:pt idx="4">
                  <c:v>77.948000000000008</c:v>
                </c:pt>
                <c:pt idx="5">
                  <c:v>78.13000000000001</c:v>
                </c:pt>
                <c:pt idx="6">
                  <c:v>78.312000000000012</c:v>
                </c:pt>
                <c:pt idx="7">
                  <c:v>78.494000000000014</c:v>
                </c:pt>
                <c:pt idx="8">
                  <c:v>78.676000000000016</c:v>
                </c:pt>
                <c:pt idx="9">
                  <c:v>78.858000000000018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OT!$D$2</c:f>
              <c:strCache>
                <c:ptCount val="1"/>
                <c:pt idx="0">
                  <c:v>Typ 3</c:v>
                </c:pt>
              </c:strCache>
            </c:strRef>
          </c:tx>
          <c:spPr>
            <a:ln>
              <a:solidFill>
                <a:srgbClr val="669900"/>
              </a:solidFill>
            </a:ln>
          </c:spPr>
          <c:marker>
            <c:symbol val="none"/>
          </c:marker>
          <c:cat>
            <c:numRef>
              <c:f>OT!$A$3:$A$12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OT!$D$3:$D$12</c:f>
              <c:numCache>
                <c:formatCode>General</c:formatCode>
                <c:ptCount val="10"/>
                <c:pt idx="0">
                  <c:v>75.53</c:v>
                </c:pt>
                <c:pt idx="1">
                  <c:v>75.712000000000003</c:v>
                </c:pt>
                <c:pt idx="2">
                  <c:v>75.894000000000005</c:v>
                </c:pt>
                <c:pt idx="3">
                  <c:v>76.076000000000008</c:v>
                </c:pt>
                <c:pt idx="4">
                  <c:v>76.25800000000001</c:v>
                </c:pt>
                <c:pt idx="5">
                  <c:v>76.440000000000012</c:v>
                </c:pt>
                <c:pt idx="6">
                  <c:v>76.622000000000014</c:v>
                </c:pt>
                <c:pt idx="7">
                  <c:v>76.804000000000016</c:v>
                </c:pt>
                <c:pt idx="8">
                  <c:v>76.986000000000018</c:v>
                </c:pt>
                <c:pt idx="9">
                  <c:v>77.168000000000021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006144"/>
        <c:axId val="80032896"/>
      </c:lineChart>
      <c:catAx>
        <c:axId val="80006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Jahr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0032896"/>
        <c:crosses val="autoZero"/>
        <c:auto val="1"/>
        <c:lblAlgn val="ctr"/>
        <c:lblOffset val="100"/>
        <c:noMultiLvlLbl val="0"/>
      </c:catAx>
      <c:valAx>
        <c:axId val="80032896"/>
        <c:scaling>
          <c:orientation val="minMax"/>
          <c:max val="88"/>
          <c:min val="74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Lebenserwartung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0006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410432153576327E-2"/>
          <c:y val="0.1111111111111111"/>
          <c:w val="0.90533165530450355"/>
          <c:h val="0.6850834791484397"/>
        </c:manualLayout>
      </c:layout>
      <c:lineChart>
        <c:grouping val="standard"/>
        <c:varyColors val="0"/>
        <c:ser>
          <c:idx val="0"/>
          <c:order val="0"/>
          <c:tx>
            <c:strRef>
              <c:f>OT!$G$2</c:f>
              <c:strCache>
                <c:ptCount val="1"/>
                <c:pt idx="0">
                  <c:v>Typ 1</c:v>
                </c:pt>
              </c:strCache>
            </c:strRef>
          </c:tx>
          <c:spPr>
            <a:ln>
              <a:solidFill>
                <a:srgbClr val="D8F0D2"/>
              </a:solidFill>
            </a:ln>
          </c:spPr>
          <c:marker>
            <c:symbol val="none"/>
          </c:marker>
          <c:cat>
            <c:numRef>
              <c:f>OT!$F$3:$F$12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OT!$G$3:$G$12</c:f>
              <c:numCache>
                <c:formatCode>General</c:formatCode>
                <c:ptCount val="10"/>
                <c:pt idx="0">
                  <c:v>84.21</c:v>
                </c:pt>
                <c:pt idx="1">
                  <c:v>84.378</c:v>
                </c:pt>
                <c:pt idx="2">
                  <c:v>84.546000000000006</c:v>
                </c:pt>
                <c:pt idx="3">
                  <c:v>84.714000000000013</c:v>
                </c:pt>
                <c:pt idx="4">
                  <c:v>84.882000000000019</c:v>
                </c:pt>
                <c:pt idx="5">
                  <c:v>85.050000000000026</c:v>
                </c:pt>
                <c:pt idx="6">
                  <c:v>85.218000000000032</c:v>
                </c:pt>
                <c:pt idx="7">
                  <c:v>85.386000000000038</c:v>
                </c:pt>
                <c:pt idx="8">
                  <c:v>85.554000000000045</c:v>
                </c:pt>
                <c:pt idx="9">
                  <c:v>85.722000000000051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OT!$H$2</c:f>
              <c:strCache>
                <c:ptCount val="1"/>
                <c:pt idx="0">
                  <c:v>Typ 2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OT!$F$3:$F$12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OT!$H$3:$H$12</c:f>
              <c:numCache>
                <c:formatCode>General</c:formatCode>
                <c:ptCount val="10"/>
                <c:pt idx="0">
                  <c:v>82.44</c:v>
                </c:pt>
                <c:pt idx="1">
                  <c:v>82.608000000000004</c:v>
                </c:pt>
                <c:pt idx="2">
                  <c:v>82.77600000000001</c:v>
                </c:pt>
                <c:pt idx="3">
                  <c:v>82.944000000000017</c:v>
                </c:pt>
                <c:pt idx="4">
                  <c:v>83.112000000000023</c:v>
                </c:pt>
                <c:pt idx="5">
                  <c:v>83.28000000000003</c:v>
                </c:pt>
                <c:pt idx="6">
                  <c:v>83.448000000000036</c:v>
                </c:pt>
                <c:pt idx="7">
                  <c:v>83.616000000000042</c:v>
                </c:pt>
                <c:pt idx="8">
                  <c:v>83.784000000000049</c:v>
                </c:pt>
                <c:pt idx="9">
                  <c:v>83.952000000000055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OT!$I$2</c:f>
              <c:strCache>
                <c:ptCount val="1"/>
                <c:pt idx="0">
                  <c:v>Typ 3</c:v>
                </c:pt>
              </c:strCache>
            </c:strRef>
          </c:tx>
          <c:spPr>
            <a:ln>
              <a:solidFill>
                <a:srgbClr val="669900"/>
              </a:solidFill>
            </a:ln>
          </c:spPr>
          <c:marker>
            <c:symbol val="none"/>
          </c:marker>
          <c:cat>
            <c:numRef>
              <c:f>OT!$F$3:$F$12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OT!$I$3:$I$12</c:f>
              <c:numCache>
                <c:formatCode>General</c:formatCode>
                <c:ptCount val="10"/>
                <c:pt idx="0">
                  <c:v>81.31</c:v>
                </c:pt>
                <c:pt idx="1">
                  <c:v>81.478000000000009</c:v>
                </c:pt>
                <c:pt idx="2">
                  <c:v>81.646000000000015</c:v>
                </c:pt>
                <c:pt idx="3">
                  <c:v>81.814000000000021</c:v>
                </c:pt>
                <c:pt idx="4">
                  <c:v>81.982000000000028</c:v>
                </c:pt>
                <c:pt idx="5">
                  <c:v>82.150000000000034</c:v>
                </c:pt>
                <c:pt idx="6">
                  <c:v>82.31800000000004</c:v>
                </c:pt>
                <c:pt idx="7">
                  <c:v>82.486000000000047</c:v>
                </c:pt>
                <c:pt idx="8">
                  <c:v>82.654000000000053</c:v>
                </c:pt>
                <c:pt idx="9">
                  <c:v>82.82200000000006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050432"/>
        <c:axId val="80060800"/>
      </c:lineChart>
      <c:catAx>
        <c:axId val="80050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Jahr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0060800"/>
        <c:crosses val="autoZero"/>
        <c:auto val="1"/>
        <c:lblAlgn val="ctr"/>
        <c:lblOffset val="100"/>
        <c:noMultiLvlLbl val="0"/>
      </c:catAx>
      <c:valAx>
        <c:axId val="80060800"/>
        <c:scaling>
          <c:orientation val="minMax"/>
          <c:max val="88"/>
          <c:min val="74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80050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4"/>
          <c:order val="0"/>
          <c:tx>
            <c:strRef>
              <c:f>wanderung!$F$140</c:f>
              <c:strCache>
                <c:ptCount val="1"/>
                <c:pt idx="0">
                  <c:v>Zuzüge HB Ausland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wanderung!$A$141:$A$198</c:f>
              <c:numCache>
                <c:formatCode>General</c:formatCode>
                <c:ptCount val="58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  <c:pt idx="36">
                  <c:v>2014</c:v>
                </c:pt>
                <c:pt idx="37">
                  <c:v>2015</c:v>
                </c:pt>
                <c:pt idx="38">
                  <c:v>2016</c:v>
                </c:pt>
                <c:pt idx="39">
                  <c:v>2017</c:v>
                </c:pt>
                <c:pt idx="40">
                  <c:v>2018</c:v>
                </c:pt>
                <c:pt idx="41">
                  <c:v>2019</c:v>
                </c:pt>
                <c:pt idx="42">
                  <c:v>2020</c:v>
                </c:pt>
                <c:pt idx="43">
                  <c:v>2021</c:v>
                </c:pt>
                <c:pt idx="44">
                  <c:v>2022</c:v>
                </c:pt>
                <c:pt idx="45">
                  <c:v>2023</c:v>
                </c:pt>
                <c:pt idx="46">
                  <c:v>2024</c:v>
                </c:pt>
                <c:pt idx="47">
                  <c:v>2025</c:v>
                </c:pt>
                <c:pt idx="48">
                  <c:v>2026</c:v>
                </c:pt>
                <c:pt idx="49">
                  <c:v>2027</c:v>
                </c:pt>
                <c:pt idx="50">
                  <c:v>2028</c:v>
                </c:pt>
                <c:pt idx="51">
                  <c:v>2029</c:v>
                </c:pt>
                <c:pt idx="52">
                  <c:v>2030</c:v>
                </c:pt>
                <c:pt idx="53">
                  <c:v>2031</c:v>
                </c:pt>
                <c:pt idx="54">
                  <c:v>2032</c:v>
                </c:pt>
                <c:pt idx="55">
                  <c:v>2033</c:v>
                </c:pt>
                <c:pt idx="56">
                  <c:v>2034</c:v>
                </c:pt>
                <c:pt idx="57">
                  <c:v>2035</c:v>
                </c:pt>
              </c:numCache>
            </c:numRef>
          </c:cat>
          <c:val>
            <c:numRef>
              <c:f>wanderung!$F$141:$F$198</c:f>
              <c:numCache>
                <c:formatCode>General</c:formatCode>
                <c:ptCount val="58"/>
                <c:pt idx="0">
                  <c:v>5592</c:v>
                </c:pt>
                <c:pt idx="1">
                  <c:v>6595</c:v>
                </c:pt>
                <c:pt idx="2">
                  <c:v>8176</c:v>
                </c:pt>
                <c:pt idx="3">
                  <c:v>7400</c:v>
                </c:pt>
                <c:pt idx="4">
                  <c:v>3996</c:v>
                </c:pt>
                <c:pt idx="5">
                  <c:v>3741</c:v>
                </c:pt>
                <c:pt idx="6">
                  <c:v>4637</c:v>
                </c:pt>
                <c:pt idx="7">
                  <c:v>6104</c:v>
                </c:pt>
                <c:pt idx="8">
                  <c:v>5984</c:v>
                </c:pt>
                <c:pt idx="9">
                  <c:v>6958</c:v>
                </c:pt>
                <c:pt idx="10">
                  <c:v>10279</c:v>
                </c:pt>
                <c:pt idx="11">
                  <c:v>11317</c:v>
                </c:pt>
                <c:pt idx="12">
                  <c:v>10528</c:v>
                </c:pt>
                <c:pt idx="13">
                  <c:v>8054</c:v>
                </c:pt>
                <c:pt idx="14">
                  <c:v>9472</c:v>
                </c:pt>
                <c:pt idx="15">
                  <c:v>7804</c:v>
                </c:pt>
                <c:pt idx="16">
                  <c:v>6241</c:v>
                </c:pt>
                <c:pt idx="17">
                  <c:v>7222</c:v>
                </c:pt>
                <c:pt idx="18">
                  <c:v>5858</c:v>
                </c:pt>
                <c:pt idx="19">
                  <c:v>5356</c:v>
                </c:pt>
                <c:pt idx="20">
                  <c:v>5188</c:v>
                </c:pt>
                <c:pt idx="21">
                  <c:v>5853</c:v>
                </c:pt>
                <c:pt idx="22">
                  <c:v>5453</c:v>
                </c:pt>
                <c:pt idx="23">
                  <c:v>6350</c:v>
                </c:pt>
                <c:pt idx="24">
                  <c:v>6454</c:v>
                </c:pt>
                <c:pt idx="25">
                  <c:v>6087</c:v>
                </c:pt>
                <c:pt idx="26">
                  <c:v>5939</c:v>
                </c:pt>
                <c:pt idx="27">
                  <c:v>5468</c:v>
                </c:pt>
                <c:pt idx="28">
                  <c:v>5370</c:v>
                </c:pt>
                <c:pt idx="29">
                  <c:v>5835</c:v>
                </c:pt>
                <c:pt idx="30">
                  <c:v>5671</c:v>
                </c:pt>
                <c:pt idx="31">
                  <c:v>6817</c:v>
                </c:pt>
                <c:pt idx="32">
                  <c:v>7569</c:v>
                </c:pt>
                <c:pt idx="33">
                  <c:v>8258</c:v>
                </c:pt>
                <c:pt idx="34">
                  <c:v>9387</c:v>
                </c:pt>
                <c:pt idx="35">
                  <c:v>9710</c:v>
                </c:pt>
                <c:pt idx="36">
                  <c:v>11575</c:v>
                </c:pt>
                <c:pt idx="37">
                  <c:v>16085</c:v>
                </c:pt>
              </c:numCache>
            </c:numRef>
          </c:val>
          <c:smooth val="0"/>
        </c:ser>
        <c:ser>
          <c:idx val="5"/>
          <c:order val="1"/>
          <c:tx>
            <c:strRef>
              <c:f>wanderung!$G$140</c:f>
              <c:strCache>
                <c:ptCount val="1"/>
                <c:pt idx="0">
                  <c:v>Fortzüge HB Ausland</c:v>
                </c:pt>
              </c:strCache>
            </c:strRef>
          </c:tx>
          <c:spPr>
            <a:ln>
              <a:solidFill>
                <a:srgbClr val="0070C0"/>
              </a:solidFill>
              <a:prstDash val="sysDot"/>
            </a:ln>
          </c:spPr>
          <c:marker>
            <c:symbol val="none"/>
          </c:marker>
          <c:cat>
            <c:numRef>
              <c:f>wanderung!$A$141:$A$198</c:f>
              <c:numCache>
                <c:formatCode>General</c:formatCode>
                <c:ptCount val="58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  <c:pt idx="36">
                  <c:v>2014</c:v>
                </c:pt>
                <c:pt idx="37">
                  <c:v>2015</c:v>
                </c:pt>
                <c:pt idx="38">
                  <c:v>2016</c:v>
                </c:pt>
                <c:pt idx="39">
                  <c:v>2017</c:v>
                </c:pt>
                <c:pt idx="40">
                  <c:v>2018</c:v>
                </c:pt>
                <c:pt idx="41">
                  <c:v>2019</c:v>
                </c:pt>
                <c:pt idx="42">
                  <c:v>2020</c:v>
                </c:pt>
                <c:pt idx="43">
                  <c:v>2021</c:v>
                </c:pt>
                <c:pt idx="44">
                  <c:v>2022</c:v>
                </c:pt>
                <c:pt idx="45">
                  <c:v>2023</c:v>
                </c:pt>
                <c:pt idx="46">
                  <c:v>2024</c:v>
                </c:pt>
                <c:pt idx="47">
                  <c:v>2025</c:v>
                </c:pt>
                <c:pt idx="48">
                  <c:v>2026</c:v>
                </c:pt>
                <c:pt idx="49">
                  <c:v>2027</c:v>
                </c:pt>
                <c:pt idx="50">
                  <c:v>2028</c:v>
                </c:pt>
                <c:pt idx="51">
                  <c:v>2029</c:v>
                </c:pt>
                <c:pt idx="52">
                  <c:v>2030</c:v>
                </c:pt>
                <c:pt idx="53">
                  <c:v>2031</c:v>
                </c:pt>
                <c:pt idx="54">
                  <c:v>2032</c:v>
                </c:pt>
                <c:pt idx="55">
                  <c:v>2033</c:v>
                </c:pt>
                <c:pt idx="56">
                  <c:v>2034</c:v>
                </c:pt>
                <c:pt idx="57">
                  <c:v>2035</c:v>
                </c:pt>
              </c:numCache>
            </c:numRef>
          </c:cat>
          <c:val>
            <c:numRef>
              <c:f>wanderung!$G$141:$G$198</c:f>
              <c:numCache>
                <c:formatCode>General</c:formatCode>
                <c:ptCount val="58"/>
                <c:pt idx="0">
                  <c:v>4580</c:v>
                </c:pt>
                <c:pt idx="1">
                  <c:v>4433</c:v>
                </c:pt>
                <c:pt idx="2">
                  <c:v>4443</c:v>
                </c:pt>
                <c:pt idx="3">
                  <c:v>5117</c:v>
                </c:pt>
                <c:pt idx="4">
                  <c:v>5213</c:v>
                </c:pt>
                <c:pt idx="5">
                  <c:v>4994</c:v>
                </c:pt>
                <c:pt idx="6">
                  <c:v>8717</c:v>
                </c:pt>
                <c:pt idx="7">
                  <c:v>4827</c:v>
                </c:pt>
                <c:pt idx="8">
                  <c:v>4254</c:v>
                </c:pt>
                <c:pt idx="9">
                  <c:v>4255</c:v>
                </c:pt>
                <c:pt idx="10">
                  <c:v>4960</c:v>
                </c:pt>
                <c:pt idx="11">
                  <c:v>5797</c:v>
                </c:pt>
                <c:pt idx="12">
                  <c:v>6232</c:v>
                </c:pt>
                <c:pt idx="13">
                  <c:v>4539</c:v>
                </c:pt>
                <c:pt idx="14">
                  <c:v>5816</c:v>
                </c:pt>
                <c:pt idx="15">
                  <c:v>5302</c:v>
                </c:pt>
                <c:pt idx="16">
                  <c:v>4584</c:v>
                </c:pt>
                <c:pt idx="17">
                  <c:v>4505</c:v>
                </c:pt>
                <c:pt idx="18">
                  <c:v>4253</c:v>
                </c:pt>
                <c:pt idx="19">
                  <c:v>4373</c:v>
                </c:pt>
                <c:pt idx="20">
                  <c:v>4863</c:v>
                </c:pt>
                <c:pt idx="21">
                  <c:v>5388</c:v>
                </c:pt>
                <c:pt idx="22">
                  <c:v>4459</c:v>
                </c:pt>
                <c:pt idx="23">
                  <c:v>3901</c:v>
                </c:pt>
                <c:pt idx="24">
                  <c:v>3630</c:v>
                </c:pt>
                <c:pt idx="25">
                  <c:v>4080</c:v>
                </c:pt>
                <c:pt idx="26">
                  <c:v>4706</c:v>
                </c:pt>
                <c:pt idx="27">
                  <c:v>4070</c:v>
                </c:pt>
                <c:pt idx="28">
                  <c:v>4683</c:v>
                </c:pt>
                <c:pt idx="29">
                  <c:v>4930</c:v>
                </c:pt>
                <c:pt idx="30">
                  <c:v>5497</c:v>
                </c:pt>
                <c:pt idx="31">
                  <c:v>6424</c:v>
                </c:pt>
                <c:pt idx="32">
                  <c:v>7591</c:v>
                </c:pt>
                <c:pt idx="33">
                  <c:v>5444</c:v>
                </c:pt>
                <c:pt idx="34">
                  <c:v>5738</c:v>
                </c:pt>
                <c:pt idx="35">
                  <c:v>5711</c:v>
                </c:pt>
                <c:pt idx="36">
                  <c:v>6241</c:v>
                </c:pt>
                <c:pt idx="37">
                  <c:v>6273</c:v>
                </c:pt>
              </c:numCache>
            </c:numRef>
          </c:val>
          <c:smooth val="0"/>
        </c:ser>
        <c:ser>
          <c:idx val="6"/>
          <c:order val="2"/>
          <c:tx>
            <c:strRef>
              <c:f>wanderung!$H$140</c:f>
              <c:strCache>
                <c:ptCount val="1"/>
                <c:pt idx="0">
                  <c:v>Zuzüge HB Inland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wanderung!$A$141:$A$198</c:f>
              <c:numCache>
                <c:formatCode>General</c:formatCode>
                <c:ptCount val="58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  <c:pt idx="36">
                  <c:v>2014</c:v>
                </c:pt>
                <c:pt idx="37">
                  <c:v>2015</c:v>
                </c:pt>
                <c:pt idx="38">
                  <c:v>2016</c:v>
                </c:pt>
                <c:pt idx="39">
                  <c:v>2017</c:v>
                </c:pt>
                <c:pt idx="40">
                  <c:v>2018</c:v>
                </c:pt>
                <c:pt idx="41">
                  <c:v>2019</c:v>
                </c:pt>
                <c:pt idx="42">
                  <c:v>2020</c:v>
                </c:pt>
                <c:pt idx="43">
                  <c:v>2021</c:v>
                </c:pt>
                <c:pt idx="44">
                  <c:v>2022</c:v>
                </c:pt>
                <c:pt idx="45">
                  <c:v>2023</c:v>
                </c:pt>
                <c:pt idx="46">
                  <c:v>2024</c:v>
                </c:pt>
                <c:pt idx="47">
                  <c:v>2025</c:v>
                </c:pt>
                <c:pt idx="48">
                  <c:v>2026</c:v>
                </c:pt>
                <c:pt idx="49">
                  <c:v>2027</c:v>
                </c:pt>
                <c:pt idx="50">
                  <c:v>2028</c:v>
                </c:pt>
                <c:pt idx="51">
                  <c:v>2029</c:v>
                </c:pt>
                <c:pt idx="52">
                  <c:v>2030</c:v>
                </c:pt>
                <c:pt idx="53">
                  <c:v>2031</c:v>
                </c:pt>
                <c:pt idx="54">
                  <c:v>2032</c:v>
                </c:pt>
                <c:pt idx="55">
                  <c:v>2033</c:v>
                </c:pt>
                <c:pt idx="56">
                  <c:v>2034</c:v>
                </c:pt>
                <c:pt idx="57">
                  <c:v>2035</c:v>
                </c:pt>
              </c:numCache>
            </c:numRef>
          </c:cat>
          <c:val>
            <c:numRef>
              <c:f>wanderung!$H$141:$H$198</c:f>
              <c:numCache>
                <c:formatCode>General</c:formatCode>
                <c:ptCount val="58"/>
                <c:pt idx="0">
                  <c:v>18581</c:v>
                </c:pt>
                <c:pt idx="1">
                  <c:v>17861</c:v>
                </c:pt>
                <c:pt idx="2">
                  <c:v>18476</c:v>
                </c:pt>
                <c:pt idx="3">
                  <c:v>18124</c:v>
                </c:pt>
                <c:pt idx="4">
                  <c:v>17294</c:v>
                </c:pt>
                <c:pt idx="5">
                  <c:v>14130</c:v>
                </c:pt>
                <c:pt idx="6">
                  <c:v>13178</c:v>
                </c:pt>
                <c:pt idx="7">
                  <c:v>12932</c:v>
                </c:pt>
                <c:pt idx="8">
                  <c:v>12352</c:v>
                </c:pt>
                <c:pt idx="9">
                  <c:v>13505</c:v>
                </c:pt>
                <c:pt idx="10">
                  <c:v>13673</c:v>
                </c:pt>
                <c:pt idx="11">
                  <c:v>20787</c:v>
                </c:pt>
                <c:pt idx="12">
                  <c:v>20721</c:v>
                </c:pt>
                <c:pt idx="13">
                  <c:v>15535</c:v>
                </c:pt>
                <c:pt idx="14">
                  <c:v>16860</c:v>
                </c:pt>
                <c:pt idx="15">
                  <c:v>14558</c:v>
                </c:pt>
                <c:pt idx="16">
                  <c:v>15342</c:v>
                </c:pt>
                <c:pt idx="17">
                  <c:v>16905</c:v>
                </c:pt>
                <c:pt idx="18">
                  <c:v>17329</c:v>
                </c:pt>
                <c:pt idx="19">
                  <c:v>16601</c:v>
                </c:pt>
                <c:pt idx="20">
                  <c:v>15986</c:v>
                </c:pt>
                <c:pt idx="21">
                  <c:v>16925</c:v>
                </c:pt>
                <c:pt idx="22">
                  <c:v>17160</c:v>
                </c:pt>
                <c:pt idx="23">
                  <c:v>18227</c:v>
                </c:pt>
                <c:pt idx="24">
                  <c:v>18570</c:v>
                </c:pt>
                <c:pt idx="25">
                  <c:v>19125</c:v>
                </c:pt>
                <c:pt idx="26">
                  <c:v>18782</c:v>
                </c:pt>
                <c:pt idx="27">
                  <c:v>18301</c:v>
                </c:pt>
                <c:pt idx="28">
                  <c:v>18766</c:v>
                </c:pt>
                <c:pt idx="29">
                  <c:v>17942</c:v>
                </c:pt>
                <c:pt idx="30">
                  <c:v>19171</c:v>
                </c:pt>
                <c:pt idx="31">
                  <c:v>19924</c:v>
                </c:pt>
                <c:pt idx="32">
                  <c:v>19351</c:v>
                </c:pt>
                <c:pt idx="33">
                  <c:v>19329</c:v>
                </c:pt>
                <c:pt idx="34">
                  <c:v>19485</c:v>
                </c:pt>
                <c:pt idx="35">
                  <c:v>19556</c:v>
                </c:pt>
                <c:pt idx="36">
                  <c:v>18487</c:v>
                </c:pt>
                <c:pt idx="37">
                  <c:v>16704</c:v>
                </c:pt>
              </c:numCache>
            </c:numRef>
          </c:val>
          <c:smooth val="0"/>
        </c:ser>
        <c:ser>
          <c:idx val="7"/>
          <c:order val="3"/>
          <c:tx>
            <c:strRef>
              <c:f>wanderung!$I$140</c:f>
              <c:strCache>
                <c:ptCount val="1"/>
                <c:pt idx="0">
                  <c:v>Fortzüge HB Inland</c:v>
                </c:pt>
              </c:strCache>
            </c:strRef>
          </c:tx>
          <c:spPr>
            <a:ln>
              <a:solidFill>
                <a:srgbClr val="C00000"/>
              </a:solidFill>
              <a:prstDash val="sysDot"/>
            </a:ln>
          </c:spPr>
          <c:marker>
            <c:symbol val="none"/>
          </c:marker>
          <c:cat>
            <c:numRef>
              <c:f>wanderung!$A$141:$A$198</c:f>
              <c:numCache>
                <c:formatCode>General</c:formatCode>
                <c:ptCount val="58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  <c:pt idx="36">
                  <c:v>2014</c:v>
                </c:pt>
                <c:pt idx="37">
                  <c:v>2015</c:v>
                </c:pt>
                <c:pt idx="38">
                  <c:v>2016</c:v>
                </c:pt>
                <c:pt idx="39">
                  <c:v>2017</c:v>
                </c:pt>
                <c:pt idx="40">
                  <c:v>2018</c:v>
                </c:pt>
                <c:pt idx="41">
                  <c:v>2019</c:v>
                </c:pt>
                <c:pt idx="42">
                  <c:v>2020</c:v>
                </c:pt>
                <c:pt idx="43">
                  <c:v>2021</c:v>
                </c:pt>
                <c:pt idx="44">
                  <c:v>2022</c:v>
                </c:pt>
                <c:pt idx="45">
                  <c:v>2023</c:v>
                </c:pt>
                <c:pt idx="46">
                  <c:v>2024</c:v>
                </c:pt>
                <c:pt idx="47">
                  <c:v>2025</c:v>
                </c:pt>
                <c:pt idx="48">
                  <c:v>2026</c:v>
                </c:pt>
                <c:pt idx="49">
                  <c:v>2027</c:v>
                </c:pt>
                <c:pt idx="50">
                  <c:v>2028</c:v>
                </c:pt>
                <c:pt idx="51">
                  <c:v>2029</c:v>
                </c:pt>
                <c:pt idx="52">
                  <c:v>2030</c:v>
                </c:pt>
                <c:pt idx="53">
                  <c:v>2031</c:v>
                </c:pt>
                <c:pt idx="54">
                  <c:v>2032</c:v>
                </c:pt>
                <c:pt idx="55">
                  <c:v>2033</c:v>
                </c:pt>
                <c:pt idx="56">
                  <c:v>2034</c:v>
                </c:pt>
                <c:pt idx="57">
                  <c:v>2035</c:v>
                </c:pt>
              </c:numCache>
            </c:numRef>
          </c:cat>
          <c:val>
            <c:numRef>
              <c:f>wanderung!$I$141:$I$198</c:f>
              <c:numCache>
                <c:formatCode>General</c:formatCode>
                <c:ptCount val="58"/>
                <c:pt idx="0">
                  <c:v>20652</c:v>
                </c:pt>
                <c:pt idx="1">
                  <c:v>20253</c:v>
                </c:pt>
                <c:pt idx="2">
                  <c:v>20801</c:v>
                </c:pt>
                <c:pt idx="3">
                  <c:v>19581</c:v>
                </c:pt>
                <c:pt idx="4">
                  <c:v>19279</c:v>
                </c:pt>
                <c:pt idx="5">
                  <c:v>17597</c:v>
                </c:pt>
                <c:pt idx="6">
                  <c:v>16382</c:v>
                </c:pt>
                <c:pt idx="7">
                  <c:v>15776</c:v>
                </c:pt>
                <c:pt idx="8">
                  <c:v>16077</c:v>
                </c:pt>
                <c:pt idx="9">
                  <c:v>14602</c:v>
                </c:pt>
                <c:pt idx="10">
                  <c:v>14727</c:v>
                </c:pt>
                <c:pt idx="11">
                  <c:v>15474</c:v>
                </c:pt>
                <c:pt idx="12">
                  <c:v>16868</c:v>
                </c:pt>
                <c:pt idx="13">
                  <c:v>15984</c:v>
                </c:pt>
                <c:pt idx="14">
                  <c:v>17702</c:v>
                </c:pt>
                <c:pt idx="15">
                  <c:v>18223</c:v>
                </c:pt>
                <c:pt idx="16">
                  <c:v>17979</c:v>
                </c:pt>
                <c:pt idx="17">
                  <c:v>17772</c:v>
                </c:pt>
                <c:pt idx="18">
                  <c:v>18229</c:v>
                </c:pt>
                <c:pt idx="19">
                  <c:v>18276</c:v>
                </c:pt>
                <c:pt idx="20">
                  <c:v>18880</c:v>
                </c:pt>
                <c:pt idx="21">
                  <c:v>19074</c:v>
                </c:pt>
                <c:pt idx="22">
                  <c:v>17822</c:v>
                </c:pt>
                <c:pt idx="23">
                  <c:v>17882</c:v>
                </c:pt>
                <c:pt idx="24">
                  <c:v>17602</c:v>
                </c:pt>
                <c:pt idx="25">
                  <c:v>17565</c:v>
                </c:pt>
                <c:pt idx="26">
                  <c:v>17380</c:v>
                </c:pt>
                <c:pt idx="27">
                  <c:v>17238</c:v>
                </c:pt>
                <c:pt idx="28">
                  <c:v>17079</c:v>
                </c:pt>
                <c:pt idx="29">
                  <c:v>17841</c:v>
                </c:pt>
                <c:pt idx="30">
                  <c:v>18497</c:v>
                </c:pt>
                <c:pt idx="31">
                  <c:v>18314</c:v>
                </c:pt>
                <c:pt idx="32">
                  <c:v>18237</c:v>
                </c:pt>
                <c:pt idx="33">
                  <c:v>19577</c:v>
                </c:pt>
                <c:pt idx="34">
                  <c:v>19620</c:v>
                </c:pt>
                <c:pt idx="35">
                  <c:v>20121</c:v>
                </c:pt>
                <c:pt idx="36">
                  <c:v>20429</c:v>
                </c:pt>
                <c:pt idx="37">
                  <c:v>20272</c:v>
                </c:pt>
              </c:numCache>
            </c:numRef>
          </c:val>
          <c:smooth val="0"/>
        </c:ser>
        <c:ser>
          <c:idx val="8"/>
          <c:order val="4"/>
          <c:tx>
            <c:strRef>
              <c:f>wanderung!$J$140</c:f>
              <c:strCache>
                <c:ptCount val="1"/>
                <c:pt idx="0">
                  <c:v>Zuzüge HB</c:v>
                </c:pt>
              </c:strCache>
            </c:strRef>
          </c:tx>
          <c:spPr>
            <a:ln>
              <a:solidFill>
                <a:schemeClr val="accent4">
                  <a:shade val="95000"/>
                  <a:satMod val="105000"/>
                </a:schemeClr>
              </a:solidFill>
            </a:ln>
          </c:spPr>
          <c:marker>
            <c:symbol val="none"/>
          </c:marker>
          <c:cat>
            <c:numRef>
              <c:f>wanderung!$A$141:$A$198</c:f>
              <c:numCache>
                <c:formatCode>General</c:formatCode>
                <c:ptCount val="58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  <c:pt idx="36">
                  <c:v>2014</c:v>
                </c:pt>
                <c:pt idx="37">
                  <c:v>2015</c:v>
                </c:pt>
                <c:pt idx="38">
                  <c:v>2016</c:v>
                </c:pt>
                <c:pt idx="39">
                  <c:v>2017</c:v>
                </c:pt>
                <c:pt idx="40">
                  <c:v>2018</c:v>
                </c:pt>
                <c:pt idx="41">
                  <c:v>2019</c:v>
                </c:pt>
                <c:pt idx="42">
                  <c:v>2020</c:v>
                </c:pt>
                <c:pt idx="43">
                  <c:v>2021</c:v>
                </c:pt>
                <c:pt idx="44">
                  <c:v>2022</c:v>
                </c:pt>
                <c:pt idx="45">
                  <c:v>2023</c:v>
                </c:pt>
                <c:pt idx="46">
                  <c:v>2024</c:v>
                </c:pt>
                <c:pt idx="47">
                  <c:v>2025</c:v>
                </c:pt>
                <c:pt idx="48">
                  <c:v>2026</c:v>
                </c:pt>
                <c:pt idx="49">
                  <c:v>2027</c:v>
                </c:pt>
                <c:pt idx="50">
                  <c:v>2028</c:v>
                </c:pt>
                <c:pt idx="51">
                  <c:v>2029</c:v>
                </c:pt>
                <c:pt idx="52">
                  <c:v>2030</c:v>
                </c:pt>
                <c:pt idx="53">
                  <c:v>2031</c:v>
                </c:pt>
                <c:pt idx="54">
                  <c:v>2032</c:v>
                </c:pt>
                <c:pt idx="55">
                  <c:v>2033</c:v>
                </c:pt>
                <c:pt idx="56">
                  <c:v>2034</c:v>
                </c:pt>
                <c:pt idx="57">
                  <c:v>2035</c:v>
                </c:pt>
              </c:numCache>
            </c:numRef>
          </c:cat>
          <c:val>
            <c:numRef>
              <c:f>wanderung!$J$141:$J$198</c:f>
              <c:numCache>
                <c:formatCode>General</c:formatCode>
                <c:ptCount val="58"/>
                <c:pt idx="0">
                  <c:v>24173</c:v>
                </c:pt>
                <c:pt idx="1">
                  <c:v>24456</c:v>
                </c:pt>
                <c:pt idx="2">
                  <c:v>26652</c:v>
                </c:pt>
                <c:pt idx="3">
                  <c:v>25524</c:v>
                </c:pt>
                <c:pt idx="4">
                  <c:v>21290</c:v>
                </c:pt>
                <c:pt idx="5">
                  <c:v>17871</c:v>
                </c:pt>
                <c:pt idx="6">
                  <c:v>17815</c:v>
                </c:pt>
                <c:pt idx="7">
                  <c:v>19036</c:v>
                </c:pt>
                <c:pt idx="8">
                  <c:v>18336</c:v>
                </c:pt>
                <c:pt idx="9">
                  <c:v>20463</c:v>
                </c:pt>
                <c:pt idx="10">
                  <c:v>23952</c:v>
                </c:pt>
                <c:pt idx="11">
                  <c:v>32104</c:v>
                </c:pt>
                <c:pt idx="12">
                  <c:v>31249</c:v>
                </c:pt>
                <c:pt idx="13">
                  <c:v>23589</c:v>
                </c:pt>
                <c:pt idx="14">
                  <c:v>26332</c:v>
                </c:pt>
                <c:pt idx="15">
                  <c:v>22362</c:v>
                </c:pt>
                <c:pt idx="16">
                  <c:v>21583</c:v>
                </c:pt>
                <c:pt idx="17">
                  <c:v>24127</c:v>
                </c:pt>
                <c:pt idx="18">
                  <c:v>23187</c:v>
                </c:pt>
                <c:pt idx="19">
                  <c:v>21957</c:v>
                </c:pt>
                <c:pt idx="20">
                  <c:v>21174</c:v>
                </c:pt>
                <c:pt idx="21">
                  <c:v>22778</c:v>
                </c:pt>
                <c:pt idx="22">
                  <c:v>22613</c:v>
                </c:pt>
                <c:pt idx="23">
                  <c:v>24577</c:v>
                </c:pt>
                <c:pt idx="24">
                  <c:v>25024</c:v>
                </c:pt>
                <c:pt idx="25">
                  <c:v>25212</c:v>
                </c:pt>
                <c:pt idx="26">
                  <c:v>24721</c:v>
                </c:pt>
                <c:pt idx="27">
                  <c:v>23769</c:v>
                </c:pt>
                <c:pt idx="28">
                  <c:v>24136</c:v>
                </c:pt>
                <c:pt idx="29">
                  <c:v>23777</c:v>
                </c:pt>
                <c:pt idx="30">
                  <c:v>24842</c:v>
                </c:pt>
                <c:pt idx="31">
                  <c:v>26741</c:v>
                </c:pt>
                <c:pt idx="32">
                  <c:v>26920</c:v>
                </c:pt>
                <c:pt idx="33">
                  <c:v>27587</c:v>
                </c:pt>
                <c:pt idx="34">
                  <c:v>28872</c:v>
                </c:pt>
                <c:pt idx="35">
                  <c:v>29266</c:v>
                </c:pt>
                <c:pt idx="36">
                  <c:v>30062</c:v>
                </c:pt>
                <c:pt idx="37">
                  <c:v>32789</c:v>
                </c:pt>
              </c:numCache>
            </c:numRef>
          </c:val>
          <c:smooth val="0"/>
        </c:ser>
        <c:ser>
          <c:idx val="9"/>
          <c:order val="5"/>
          <c:tx>
            <c:strRef>
              <c:f>wanderung!$K$140</c:f>
              <c:strCache>
                <c:ptCount val="1"/>
                <c:pt idx="0">
                  <c:v>Fortzüge HB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cat>
            <c:numRef>
              <c:f>wanderung!$A$141:$A$198</c:f>
              <c:numCache>
                <c:formatCode>General</c:formatCode>
                <c:ptCount val="58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  <c:pt idx="36">
                  <c:v>2014</c:v>
                </c:pt>
                <c:pt idx="37">
                  <c:v>2015</c:v>
                </c:pt>
                <c:pt idx="38">
                  <c:v>2016</c:v>
                </c:pt>
                <c:pt idx="39">
                  <c:v>2017</c:v>
                </c:pt>
                <c:pt idx="40">
                  <c:v>2018</c:v>
                </c:pt>
                <c:pt idx="41">
                  <c:v>2019</c:v>
                </c:pt>
                <c:pt idx="42">
                  <c:v>2020</c:v>
                </c:pt>
                <c:pt idx="43">
                  <c:v>2021</c:v>
                </c:pt>
                <c:pt idx="44">
                  <c:v>2022</c:v>
                </c:pt>
                <c:pt idx="45">
                  <c:v>2023</c:v>
                </c:pt>
                <c:pt idx="46">
                  <c:v>2024</c:v>
                </c:pt>
                <c:pt idx="47">
                  <c:v>2025</c:v>
                </c:pt>
                <c:pt idx="48">
                  <c:v>2026</c:v>
                </c:pt>
                <c:pt idx="49">
                  <c:v>2027</c:v>
                </c:pt>
                <c:pt idx="50">
                  <c:v>2028</c:v>
                </c:pt>
                <c:pt idx="51">
                  <c:v>2029</c:v>
                </c:pt>
                <c:pt idx="52">
                  <c:v>2030</c:v>
                </c:pt>
                <c:pt idx="53">
                  <c:v>2031</c:v>
                </c:pt>
                <c:pt idx="54">
                  <c:v>2032</c:v>
                </c:pt>
                <c:pt idx="55">
                  <c:v>2033</c:v>
                </c:pt>
                <c:pt idx="56">
                  <c:v>2034</c:v>
                </c:pt>
                <c:pt idx="57">
                  <c:v>2035</c:v>
                </c:pt>
              </c:numCache>
            </c:numRef>
          </c:cat>
          <c:val>
            <c:numRef>
              <c:f>wanderung!$K$141:$K$198</c:f>
              <c:numCache>
                <c:formatCode>General</c:formatCode>
                <c:ptCount val="58"/>
                <c:pt idx="0">
                  <c:v>25232</c:v>
                </c:pt>
                <c:pt idx="1">
                  <c:v>24686</c:v>
                </c:pt>
                <c:pt idx="2">
                  <c:v>25244</c:v>
                </c:pt>
                <c:pt idx="3">
                  <c:v>24698</c:v>
                </c:pt>
                <c:pt idx="4">
                  <c:v>24492</c:v>
                </c:pt>
                <c:pt idx="5">
                  <c:v>22591</c:v>
                </c:pt>
                <c:pt idx="6">
                  <c:v>25099</c:v>
                </c:pt>
                <c:pt idx="7">
                  <c:v>20603</c:v>
                </c:pt>
                <c:pt idx="8">
                  <c:v>20331</c:v>
                </c:pt>
                <c:pt idx="9">
                  <c:v>18857</c:v>
                </c:pt>
                <c:pt idx="10">
                  <c:v>19687</c:v>
                </c:pt>
                <c:pt idx="11">
                  <c:v>21271</c:v>
                </c:pt>
                <c:pt idx="12">
                  <c:v>23100</c:v>
                </c:pt>
                <c:pt idx="13">
                  <c:v>20523</c:v>
                </c:pt>
                <c:pt idx="14">
                  <c:v>23518</c:v>
                </c:pt>
                <c:pt idx="15">
                  <c:v>23525</c:v>
                </c:pt>
                <c:pt idx="16">
                  <c:v>22563</c:v>
                </c:pt>
                <c:pt idx="17">
                  <c:v>22277</c:v>
                </c:pt>
                <c:pt idx="18">
                  <c:v>22482</c:v>
                </c:pt>
                <c:pt idx="19">
                  <c:v>22649</c:v>
                </c:pt>
                <c:pt idx="20">
                  <c:v>23743</c:v>
                </c:pt>
                <c:pt idx="21">
                  <c:v>24462</c:v>
                </c:pt>
                <c:pt idx="22">
                  <c:v>22281</c:v>
                </c:pt>
                <c:pt idx="23">
                  <c:v>21783</c:v>
                </c:pt>
                <c:pt idx="24">
                  <c:v>21232</c:v>
                </c:pt>
                <c:pt idx="25">
                  <c:v>21645</c:v>
                </c:pt>
                <c:pt idx="26">
                  <c:v>22086</c:v>
                </c:pt>
                <c:pt idx="27">
                  <c:v>21308</c:v>
                </c:pt>
                <c:pt idx="28">
                  <c:v>21762</c:v>
                </c:pt>
                <c:pt idx="29">
                  <c:v>22771</c:v>
                </c:pt>
                <c:pt idx="30">
                  <c:v>23994</c:v>
                </c:pt>
                <c:pt idx="31">
                  <c:v>24738</c:v>
                </c:pt>
                <c:pt idx="32">
                  <c:v>25828</c:v>
                </c:pt>
                <c:pt idx="33">
                  <c:v>25021</c:v>
                </c:pt>
                <c:pt idx="34">
                  <c:v>25358</c:v>
                </c:pt>
                <c:pt idx="35">
                  <c:v>25832</c:v>
                </c:pt>
                <c:pt idx="36">
                  <c:v>26670</c:v>
                </c:pt>
                <c:pt idx="37">
                  <c:v>26545</c:v>
                </c:pt>
              </c:numCache>
            </c:numRef>
          </c:val>
          <c:smooth val="0"/>
        </c:ser>
        <c:ser>
          <c:idx val="10"/>
          <c:order val="6"/>
          <c:tx>
            <c:strRef>
              <c:f>wanderung!$L$140</c:f>
              <c:strCache>
                <c:ptCount val="1"/>
                <c:pt idx="0">
                  <c:v>Zuzüge HB Ausland</c:v>
                </c:pt>
              </c:strCache>
            </c:strRef>
          </c:tx>
          <c:spPr>
            <a:ln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numRef>
              <c:f>wanderung!$A$141:$A$198</c:f>
              <c:numCache>
                <c:formatCode>General</c:formatCode>
                <c:ptCount val="58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  <c:pt idx="36">
                  <c:v>2014</c:v>
                </c:pt>
                <c:pt idx="37">
                  <c:v>2015</c:v>
                </c:pt>
                <c:pt idx="38">
                  <c:v>2016</c:v>
                </c:pt>
                <c:pt idx="39">
                  <c:v>2017</c:v>
                </c:pt>
                <c:pt idx="40">
                  <c:v>2018</c:v>
                </c:pt>
                <c:pt idx="41">
                  <c:v>2019</c:v>
                </c:pt>
                <c:pt idx="42">
                  <c:v>2020</c:v>
                </c:pt>
                <c:pt idx="43">
                  <c:v>2021</c:v>
                </c:pt>
                <c:pt idx="44">
                  <c:v>2022</c:v>
                </c:pt>
                <c:pt idx="45">
                  <c:v>2023</c:v>
                </c:pt>
                <c:pt idx="46">
                  <c:v>2024</c:v>
                </c:pt>
                <c:pt idx="47">
                  <c:v>2025</c:v>
                </c:pt>
                <c:pt idx="48">
                  <c:v>2026</c:v>
                </c:pt>
                <c:pt idx="49">
                  <c:v>2027</c:v>
                </c:pt>
                <c:pt idx="50">
                  <c:v>2028</c:v>
                </c:pt>
                <c:pt idx="51">
                  <c:v>2029</c:v>
                </c:pt>
                <c:pt idx="52">
                  <c:v>2030</c:v>
                </c:pt>
                <c:pt idx="53">
                  <c:v>2031</c:v>
                </c:pt>
                <c:pt idx="54">
                  <c:v>2032</c:v>
                </c:pt>
                <c:pt idx="55">
                  <c:v>2033</c:v>
                </c:pt>
                <c:pt idx="56">
                  <c:v>2034</c:v>
                </c:pt>
                <c:pt idx="57">
                  <c:v>2035</c:v>
                </c:pt>
              </c:numCache>
            </c:numRef>
          </c:cat>
          <c:val>
            <c:numRef>
              <c:f>wanderung!$L$141:$L$198</c:f>
              <c:numCache>
                <c:formatCode>General</c:formatCode>
                <c:ptCount val="58"/>
                <c:pt idx="38">
                  <c:v>16050</c:v>
                </c:pt>
                <c:pt idx="39">
                  <c:v>11875</c:v>
                </c:pt>
                <c:pt idx="40">
                  <c:v>11913</c:v>
                </c:pt>
                <c:pt idx="41">
                  <c:v>11430</c:v>
                </c:pt>
                <c:pt idx="42">
                  <c:v>11430</c:v>
                </c:pt>
                <c:pt idx="43">
                  <c:v>11430</c:v>
                </c:pt>
                <c:pt idx="44">
                  <c:v>9957</c:v>
                </c:pt>
                <c:pt idx="45">
                  <c:v>9221</c:v>
                </c:pt>
                <c:pt idx="46">
                  <c:v>9221</c:v>
                </c:pt>
                <c:pt idx="47">
                  <c:v>9221</c:v>
                </c:pt>
                <c:pt idx="48">
                  <c:v>9221</c:v>
                </c:pt>
                <c:pt idx="49">
                  <c:v>9221</c:v>
                </c:pt>
                <c:pt idx="50">
                  <c:v>9221</c:v>
                </c:pt>
                <c:pt idx="51">
                  <c:v>9221</c:v>
                </c:pt>
                <c:pt idx="52">
                  <c:v>9221</c:v>
                </c:pt>
                <c:pt idx="53">
                  <c:v>9221</c:v>
                </c:pt>
                <c:pt idx="54">
                  <c:v>9221</c:v>
                </c:pt>
                <c:pt idx="55">
                  <c:v>9221</c:v>
                </c:pt>
                <c:pt idx="56">
                  <c:v>9221</c:v>
                </c:pt>
                <c:pt idx="57">
                  <c:v>9221</c:v>
                </c:pt>
              </c:numCache>
            </c:numRef>
          </c:val>
          <c:smooth val="0"/>
        </c:ser>
        <c:ser>
          <c:idx val="11"/>
          <c:order val="7"/>
          <c:tx>
            <c:strRef>
              <c:f>wanderung!$M$140</c:f>
              <c:strCache>
                <c:ptCount val="1"/>
                <c:pt idx="0">
                  <c:v>Fortzüge HB Ausland</c:v>
                </c:pt>
              </c:strCache>
            </c:strRef>
          </c:tx>
          <c:spPr>
            <a:ln>
              <a:solidFill>
                <a:srgbClr val="0070C0"/>
              </a:solidFill>
              <a:prstDash val="sysDot"/>
            </a:ln>
          </c:spPr>
          <c:marker>
            <c:symbol val="none"/>
          </c:marker>
          <c:cat>
            <c:numRef>
              <c:f>wanderung!$A$141:$A$198</c:f>
              <c:numCache>
                <c:formatCode>General</c:formatCode>
                <c:ptCount val="58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  <c:pt idx="36">
                  <c:v>2014</c:v>
                </c:pt>
                <c:pt idx="37">
                  <c:v>2015</c:v>
                </c:pt>
                <c:pt idx="38">
                  <c:v>2016</c:v>
                </c:pt>
                <c:pt idx="39">
                  <c:v>2017</c:v>
                </c:pt>
                <c:pt idx="40">
                  <c:v>2018</c:v>
                </c:pt>
                <c:pt idx="41">
                  <c:v>2019</c:v>
                </c:pt>
                <c:pt idx="42">
                  <c:v>2020</c:v>
                </c:pt>
                <c:pt idx="43">
                  <c:v>2021</c:v>
                </c:pt>
                <c:pt idx="44">
                  <c:v>2022</c:v>
                </c:pt>
                <c:pt idx="45">
                  <c:v>2023</c:v>
                </c:pt>
                <c:pt idx="46">
                  <c:v>2024</c:v>
                </c:pt>
                <c:pt idx="47">
                  <c:v>2025</c:v>
                </c:pt>
                <c:pt idx="48">
                  <c:v>2026</c:v>
                </c:pt>
                <c:pt idx="49">
                  <c:v>2027</c:v>
                </c:pt>
                <c:pt idx="50">
                  <c:v>2028</c:v>
                </c:pt>
                <c:pt idx="51">
                  <c:v>2029</c:v>
                </c:pt>
                <c:pt idx="52">
                  <c:v>2030</c:v>
                </c:pt>
                <c:pt idx="53">
                  <c:v>2031</c:v>
                </c:pt>
                <c:pt idx="54">
                  <c:v>2032</c:v>
                </c:pt>
                <c:pt idx="55">
                  <c:v>2033</c:v>
                </c:pt>
                <c:pt idx="56">
                  <c:v>2034</c:v>
                </c:pt>
                <c:pt idx="57">
                  <c:v>2035</c:v>
                </c:pt>
              </c:numCache>
            </c:numRef>
          </c:cat>
          <c:val>
            <c:numRef>
              <c:f>wanderung!$M$141:$M$198</c:f>
              <c:numCache>
                <c:formatCode>General</c:formatCode>
                <c:ptCount val="58"/>
                <c:pt idx="38">
                  <c:v>6017</c:v>
                </c:pt>
                <c:pt idx="39">
                  <c:v>6086</c:v>
                </c:pt>
                <c:pt idx="40">
                  <c:v>6111</c:v>
                </c:pt>
                <c:pt idx="41">
                  <c:v>6146</c:v>
                </c:pt>
                <c:pt idx="42">
                  <c:v>6170</c:v>
                </c:pt>
                <c:pt idx="43">
                  <c:v>6187</c:v>
                </c:pt>
                <c:pt idx="44">
                  <c:v>6193</c:v>
                </c:pt>
                <c:pt idx="45">
                  <c:v>6177</c:v>
                </c:pt>
                <c:pt idx="46">
                  <c:v>6153</c:v>
                </c:pt>
                <c:pt idx="47">
                  <c:v>6134</c:v>
                </c:pt>
                <c:pt idx="48">
                  <c:v>6117</c:v>
                </c:pt>
                <c:pt idx="49">
                  <c:v>6104</c:v>
                </c:pt>
                <c:pt idx="50">
                  <c:v>6094</c:v>
                </c:pt>
                <c:pt idx="51">
                  <c:v>6084</c:v>
                </c:pt>
                <c:pt idx="52">
                  <c:v>6075</c:v>
                </c:pt>
                <c:pt idx="53">
                  <c:v>6066</c:v>
                </c:pt>
                <c:pt idx="54">
                  <c:v>6058</c:v>
                </c:pt>
                <c:pt idx="55">
                  <c:v>6053</c:v>
                </c:pt>
                <c:pt idx="56">
                  <c:v>6051</c:v>
                </c:pt>
                <c:pt idx="57">
                  <c:v>6051</c:v>
                </c:pt>
              </c:numCache>
            </c:numRef>
          </c:val>
          <c:smooth val="0"/>
        </c:ser>
        <c:ser>
          <c:idx val="12"/>
          <c:order val="8"/>
          <c:tx>
            <c:strRef>
              <c:f>wanderung!$N$140</c:f>
              <c:strCache>
                <c:ptCount val="1"/>
                <c:pt idx="0">
                  <c:v>Zuzüge HB Inland</c:v>
                </c:pt>
              </c:strCache>
            </c:strRef>
          </c:tx>
          <c:spPr>
            <a:ln>
              <a:solidFill>
                <a:srgbClr val="C00000"/>
              </a:solidFill>
              <a:prstDash val="sysDash"/>
            </a:ln>
          </c:spPr>
          <c:marker>
            <c:symbol val="none"/>
          </c:marker>
          <c:cat>
            <c:numRef>
              <c:f>wanderung!$A$141:$A$198</c:f>
              <c:numCache>
                <c:formatCode>General</c:formatCode>
                <c:ptCount val="58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  <c:pt idx="36">
                  <c:v>2014</c:v>
                </c:pt>
                <c:pt idx="37">
                  <c:v>2015</c:v>
                </c:pt>
                <c:pt idx="38">
                  <c:v>2016</c:v>
                </c:pt>
                <c:pt idx="39">
                  <c:v>2017</c:v>
                </c:pt>
                <c:pt idx="40">
                  <c:v>2018</c:v>
                </c:pt>
                <c:pt idx="41">
                  <c:v>2019</c:v>
                </c:pt>
                <c:pt idx="42">
                  <c:v>2020</c:v>
                </c:pt>
                <c:pt idx="43">
                  <c:v>2021</c:v>
                </c:pt>
                <c:pt idx="44">
                  <c:v>2022</c:v>
                </c:pt>
                <c:pt idx="45">
                  <c:v>2023</c:v>
                </c:pt>
                <c:pt idx="46">
                  <c:v>2024</c:v>
                </c:pt>
                <c:pt idx="47">
                  <c:v>2025</c:v>
                </c:pt>
                <c:pt idx="48">
                  <c:v>2026</c:v>
                </c:pt>
                <c:pt idx="49">
                  <c:v>2027</c:v>
                </c:pt>
                <c:pt idx="50">
                  <c:v>2028</c:v>
                </c:pt>
                <c:pt idx="51">
                  <c:v>2029</c:v>
                </c:pt>
                <c:pt idx="52">
                  <c:v>2030</c:v>
                </c:pt>
                <c:pt idx="53">
                  <c:v>2031</c:v>
                </c:pt>
                <c:pt idx="54">
                  <c:v>2032</c:v>
                </c:pt>
                <c:pt idx="55">
                  <c:v>2033</c:v>
                </c:pt>
                <c:pt idx="56">
                  <c:v>2034</c:v>
                </c:pt>
                <c:pt idx="57">
                  <c:v>2035</c:v>
                </c:pt>
              </c:numCache>
            </c:numRef>
          </c:cat>
          <c:val>
            <c:numRef>
              <c:f>wanderung!$N$141:$N$198</c:f>
              <c:numCache>
                <c:formatCode>General</c:formatCode>
                <c:ptCount val="58"/>
                <c:pt idx="38" formatCode="##,##0">
                  <c:v>17940</c:v>
                </c:pt>
                <c:pt idx="39" formatCode="##,##0">
                  <c:v>18592</c:v>
                </c:pt>
                <c:pt idx="40" formatCode="##,##0">
                  <c:v>19290</c:v>
                </c:pt>
                <c:pt idx="41" formatCode="##,##0">
                  <c:v>19312</c:v>
                </c:pt>
                <c:pt idx="42" formatCode="##,##0">
                  <c:v>19335</c:v>
                </c:pt>
                <c:pt idx="43" formatCode="##,##0">
                  <c:v>19312</c:v>
                </c:pt>
                <c:pt idx="44" formatCode="##,##0">
                  <c:v>19310</c:v>
                </c:pt>
                <c:pt idx="45" formatCode="##,##0">
                  <c:v>19310</c:v>
                </c:pt>
                <c:pt idx="46" formatCode="##,##0">
                  <c:v>19310</c:v>
                </c:pt>
                <c:pt idx="47" formatCode="##,##0">
                  <c:v>19287</c:v>
                </c:pt>
                <c:pt idx="48" formatCode="##,##0">
                  <c:v>19264</c:v>
                </c:pt>
                <c:pt idx="49" formatCode="##,##0">
                  <c:v>19263</c:v>
                </c:pt>
                <c:pt idx="50" formatCode="##,##0">
                  <c:v>19240</c:v>
                </c:pt>
                <c:pt idx="51" formatCode="##,##0">
                  <c:v>19216</c:v>
                </c:pt>
                <c:pt idx="52" formatCode="##,##0">
                  <c:v>19193</c:v>
                </c:pt>
                <c:pt idx="53" formatCode="##,##0">
                  <c:v>19146</c:v>
                </c:pt>
                <c:pt idx="54" formatCode="##,##0">
                  <c:v>19124</c:v>
                </c:pt>
                <c:pt idx="55" formatCode="##,##0">
                  <c:v>19101</c:v>
                </c:pt>
                <c:pt idx="56" formatCode="##,##0">
                  <c:v>19053</c:v>
                </c:pt>
                <c:pt idx="57" formatCode="##,##0">
                  <c:v>19029</c:v>
                </c:pt>
              </c:numCache>
            </c:numRef>
          </c:val>
          <c:smooth val="0"/>
        </c:ser>
        <c:ser>
          <c:idx val="13"/>
          <c:order val="9"/>
          <c:tx>
            <c:strRef>
              <c:f>wanderung!$O$140</c:f>
              <c:strCache>
                <c:ptCount val="1"/>
                <c:pt idx="0">
                  <c:v>Fortzüge HB Inland</c:v>
                </c:pt>
              </c:strCache>
            </c:strRef>
          </c:tx>
          <c:spPr>
            <a:ln>
              <a:solidFill>
                <a:srgbClr val="C00000"/>
              </a:solidFill>
              <a:prstDash val="sysDot"/>
            </a:ln>
          </c:spPr>
          <c:marker>
            <c:symbol val="none"/>
          </c:marker>
          <c:cat>
            <c:numRef>
              <c:f>wanderung!$A$141:$A$198</c:f>
              <c:numCache>
                <c:formatCode>General</c:formatCode>
                <c:ptCount val="58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  <c:pt idx="36">
                  <c:v>2014</c:v>
                </c:pt>
                <c:pt idx="37">
                  <c:v>2015</c:v>
                </c:pt>
                <c:pt idx="38">
                  <c:v>2016</c:v>
                </c:pt>
                <c:pt idx="39">
                  <c:v>2017</c:v>
                </c:pt>
                <c:pt idx="40">
                  <c:v>2018</c:v>
                </c:pt>
                <c:pt idx="41">
                  <c:v>2019</c:v>
                </c:pt>
                <c:pt idx="42">
                  <c:v>2020</c:v>
                </c:pt>
                <c:pt idx="43">
                  <c:v>2021</c:v>
                </c:pt>
                <c:pt idx="44">
                  <c:v>2022</c:v>
                </c:pt>
                <c:pt idx="45">
                  <c:v>2023</c:v>
                </c:pt>
                <c:pt idx="46">
                  <c:v>2024</c:v>
                </c:pt>
                <c:pt idx="47">
                  <c:v>2025</c:v>
                </c:pt>
                <c:pt idx="48">
                  <c:v>2026</c:v>
                </c:pt>
                <c:pt idx="49">
                  <c:v>2027</c:v>
                </c:pt>
                <c:pt idx="50">
                  <c:v>2028</c:v>
                </c:pt>
                <c:pt idx="51">
                  <c:v>2029</c:v>
                </c:pt>
                <c:pt idx="52">
                  <c:v>2030</c:v>
                </c:pt>
                <c:pt idx="53">
                  <c:v>2031</c:v>
                </c:pt>
                <c:pt idx="54">
                  <c:v>2032</c:v>
                </c:pt>
                <c:pt idx="55">
                  <c:v>2033</c:v>
                </c:pt>
                <c:pt idx="56">
                  <c:v>2034</c:v>
                </c:pt>
                <c:pt idx="57">
                  <c:v>2035</c:v>
                </c:pt>
              </c:numCache>
            </c:numRef>
          </c:cat>
          <c:val>
            <c:numRef>
              <c:f>wanderung!$O$141:$O$198</c:f>
              <c:numCache>
                <c:formatCode>General</c:formatCode>
                <c:ptCount val="58"/>
                <c:pt idx="38" formatCode="##,##0">
                  <c:v>20751</c:v>
                </c:pt>
                <c:pt idx="39" formatCode="##,##0">
                  <c:v>20992</c:v>
                </c:pt>
                <c:pt idx="40" formatCode="##,##0">
                  <c:v>21070</c:v>
                </c:pt>
                <c:pt idx="41" formatCode="##,##0">
                  <c:v>21174</c:v>
                </c:pt>
                <c:pt idx="42" formatCode="##,##0">
                  <c:v>21247</c:v>
                </c:pt>
                <c:pt idx="43" formatCode="##,##0">
                  <c:v>21313</c:v>
                </c:pt>
                <c:pt idx="44" formatCode="##,##0">
                  <c:v>21350</c:v>
                </c:pt>
                <c:pt idx="45" formatCode="##,##0">
                  <c:v>21314</c:v>
                </c:pt>
                <c:pt idx="46" formatCode="##,##0">
                  <c:v>21254</c:v>
                </c:pt>
                <c:pt idx="47" formatCode="##,##0">
                  <c:v>21202</c:v>
                </c:pt>
                <c:pt idx="48" formatCode="##,##0">
                  <c:v>21158</c:v>
                </c:pt>
                <c:pt idx="49" formatCode="##,##0">
                  <c:v>21120</c:v>
                </c:pt>
                <c:pt idx="50" formatCode="##,##0">
                  <c:v>21087</c:v>
                </c:pt>
                <c:pt idx="51" formatCode="##,##0">
                  <c:v>21057</c:v>
                </c:pt>
                <c:pt idx="52" formatCode="##,##0">
                  <c:v>21030</c:v>
                </c:pt>
                <c:pt idx="53" formatCode="##,##0">
                  <c:v>21011</c:v>
                </c:pt>
                <c:pt idx="54" formatCode="##,##0">
                  <c:v>20998</c:v>
                </c:pt>
                <c:pt idx="55" formatCode="##,##0">
                  <c:v>20995</c:v>
                </c:pt>
                <c:pt idx="56" formatCode="##,##0">
                  <c:v>20999</c:v>
                </c:pt>
                <c:pt idx="57" formatCode="##,##0">
                  <c:v>21007</c:v>
                </c:pt>
              </c:numCache>
            </c:numRef>
          </c:val>
          <c:smooth val="0"/>
        </c:ser>
        <c:ser>
          <c:idx val="14"/>
          <c:order val="10"/>
          <c:tx>
            <c:strRef>
              <c:f>wanderung!$P$140</c:f>
              <c:strCache>
                <c:ptCount val="1"/>
                <c:pt idx="0">
                  <c:v>Zuzüge HB</c:v>
                </c:pt>
              </c:strCache>
            </c:strRef>
          </c:tx>
          <c:spPr>
            <a:ln>
              <a:solidFill>
                <a:schemeClr val="accent4">
                  <a:shade val="95000"/>
                  <a:satMod val="105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wanderung!$A$141:$A$198</c:f>
              <c:numCache>
                <c:formatCode>General</c:formatCode>
                <c:ptCount val="58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  <c:pt idx="36">
                  <c:v>2014</c:v>
                </c:pt>
                <c:pt idx="37">
                  <c:v>2015</c:v>
                </c:pt>
                <c:pt idx="38">
                  <c:v>2016</c:v>
                </c:pt>
                <c:pt idx="39">
                  <c:v>2017</c:v>
                </c:pt>
                <c:pt idx="40">
                  <c:v>2018</c:v>
                </c:pt>
                <c:pt idx="41">
                  <c:v>2019</c:v>
                </c:pt>
                <c:pt idx="42">
                  <c:v>2020</c:v>
                </c:pt>
                <c:pt idx="43">
                  <c:v>2021</c:v>
                </c:pt>
                <c:pt idx="44">
                  <c:v>2022</c:v>
                </c:pt>
                <c:pt idx="45">
                  <c:v>2023</c:v>
                </c:pt>
                <c:pt idx="46">
                  <c:v>2024</c:v>
                </c:pt>
                <c:pt idx="47">
                  <c:v>2025</c:v>
                </c:pt>
                <c:pt idx="48">
                  <c:v>2026</c:v>
                </c:pt>
                <c:pt idx="49">
                  <c:v>2027</c:v>
                </c:pt>
                <c:pt idx="50">
                  <c:v>2028</c:v>
                </c:pt>
                <c:pt idx="51">
                  <c:v>2029</c:v>
                </c:pt>
                <c:pt idx="52">
                  <c:v>2030</c:v>
                </c:pt>
                <c:pt idx="53">
                  <c:v>2031</c:v>
                </c:pt>
                <c:pt idx="54">
                  <c:v>2032</c:v>
                </c:pt>
                <c:pt idx="55">
                  <c:v>2033</c:v>
                </c:pt>
                <c:pt idx="56">
                  <c:v>2034</c:v>
                </c:pt>
                <c:pt idx="57">
                  <c:v>2035</c:v>
                </c:pt>
              </c:numCache>
            </c:numRef>
          </c:cat>
          <c:val>
            <c:numRef>
              <c:f>wanderung!$P$141:$P$198</c:f>
              <c:numCache>
                <c:formatCode>General</c:formatCode>
                <c:ptCount val="58"/>
                <c:pt idx="38" formatCode="##,##0">
                  <c:v>33990</c:v>
                </c:pt>
                <c:pt idx="39" formatCode="##,##0">
                  <c:v>30467</c:v>
                </c:pt>
                <c:pt idx="40" formatCode="##,##0">
                  <c:v>31203</c:v>
                </c:pt>
                <c:pt idx="41" formatCode="##,##0">
                  <c:v>30742</c:v>
                </c:pt>
                <c:pt idx="42" formatCode="##,##0">
                  <c:v>30765</c:v>
                </c:pt>
                <c:pt idx="43" formatCode="##,##0">
                  <c:v>30742</c:v>
                </c:pt>
                <c:pt idx="44" formatCode="##,##0">
                  <c:v>29267</c:v>
                </c:pt>
                <c:pt idx="45" formatCode="##,##0">
                  <c:v>28531</c:v>
                </c:pt>
                <c:pt idx="46" formatCode="##,##0">
                  <c:v>28531</c:v>
                </c:pt>
                <c:pt idx="47" formatCode="##,##0">
                  <c:v>28508</c:v>
                </c:pt>
                <c:pt idx="48" formatCode="##,##0">
                  <c:v>28485</c:v>
                </c:pt>
                <c:pt idx="49" formatCode="##,##0">
                  <c:v>28484</c:v>
                </c:pt>
                <c:pt idx="50" formatCode="##,##0">
                  <c:v>28461</c:v>
                </c:pt>
                <c:pt idx="51" formatCode="##,##0">
                  <c:v>28437</c:v>
                </c:pt>
                <c:pt idx="52" formatCode="##,##0">
                  <c:v>28414</c:v>
                </c:pt>
                <c:pt idx="53" formatCode="##,##0">
                  <c:v>28367</c:v>
                </c:pt>
                <c:pt idx="54" formatCode="##,##0">
                  <c:v>28345</c:v>
                </c:pt>
                <c:pt idx="55" formatCode="##,##0">
                  <c:v>28322</c:v>
                </c:pt>
                <c:pt idx="56" formatCode="##,##0">
                  <c:v>28274</c:v>
                </c:pt>
                <c:pt idx="57" formatCode="##,##0">
                  <c:v>28250</c:v>
                </c:pt>
              </c:numCache>
            </c:numRef>
          </c:val>
          <c:smooth val="0"/>
        </c:ser>
        <c:ser>
          <c:idx val="15"/>
          <c:order val="11"/>
          <c:tx>
            <c:strRef>
              <c:f>wanderung!$Q$140</c:f>
              <c:strCache>
                <c:ptCount val="1"/>
                <c:pt idx="0">
                  <c:v>Fortzüge HB</c:v>
                </c:pt>
              </c:strCache>
            </c:strRef>
          </c:tx>
          <c:spPr>
            <a:ln>
              <a:solidFill>
                <a:schemeClr val="accent4">
                  <a:shade val="95000"/>
                  <a:satMod val="105000"/>
                </a:schemeClr>
              </a:solidFill>
              <a:prstDash val="sysDot"/>
            </a:ln>
          </c:spPr>
          <c:marker>
            <c:symbol val="none"/>
          </c:marker>
          <c:cat>
            <c:numRef>
              <c:f>wanderung!$A$141:$A$198</c:f>
              <c:numCache>
                <c:formatCode>General</c:formatCode>
                <c:ptCount val="58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  <c:pt idx="36">
                  <c:v>2014</c:v>
                </c:pt>
                <c:pt idx="37">
                  <c:v>2015</c:v>
                </c:pt>
                <c:pt idx="38">
                  <c:v>2016</c:v>
                </c:pt>
                <c:pt idx="39">
                  <c:v>2017</c:v>
                </c:pt>
                <c:pt idx="40">
                  <c:v>2018</c:v>
                </c:pt>
                <c:pt idx="41">
                  <c:v>2019</c:v>
                </c:pt>
                <c:pt idx="42">
                  <c:v>2020</c:v>
                </c:pt>
                <c:pt idx="43">
                  <c:v>2021</c:v>
                </c:pt>
                <c:pt idx="44">
                  <c:v>2022</c:v>
                </c:pt>
                <c:pt idx="45">
                  <c:v>2023</c:v>
                </c:pt>
                <c:pt idx="46">
                  <c:v>2024</c:v>
                </c:pt>
                <c:pt idx="47">
                  <c:v>2025</c:v>
                </c:pt>
                <c:pt idx="48">
                  <c:v>2026</c:v>
                </c:pt>
                <c:pt idx="49">
                  <c:v>2027</c:v>
                </c:pt>
                <c:pt idx="50">
                  <c:v>2028</c:v>
                </c:pt>
                <c:pt idx="51">
                  <c:v>2029</c:v>
                </c:pt>
                <c:pt idx="52">
                  <c:v>2030</c:v>
                </c:pt>
                <c:pt idx="53">
                  <c:v>2031</c:v>
                </c:pt>
                <c:pt idx="54">
                  <c:v>2032</c:v>
                </c:pt>
                <c:pt idx="55">
                  <c:v>2033</c:v>
                </c:pt>
                <c:pt idx="56">
                  <c:v>2034</c:v>
                </c:pt>
                <c:pt idx="57">
                  <c:v>2035</c:v>
                </c:pt>
              </c:numCache>
            </c:numRef>
          </c:cat>
          <c:val>
            <c:numRef>
              <c:f>wanderung!$Q$141:$Q$198</c:f>
              <c:numCache>
                <c:formatCode>General</c:formatCode>
                <c:ptCount val="58"/>
                <c:pt idx="38" formatCode="##,##0">
                  <c:v>26768</c:v>
                </c:pt>
                <c:pt idx="39" formatCode="##,##0">
                  <c:v>27078</c:v>
                </c:pt>
                <c:pt idx="40" formatCode="##,##0">
                  <c:v>27181</c:v>
                </c:pt>
                <c:pt idx="41" formatCode="##,##0">
                  <c:v>27320</c:v>
                </c:pt>
                <c:pt idx="42" formatCode="##,##0">
                  <c:v>27417</c:v>
                </c:pt>
                <c:pt idx="43" formatCode="##,##0">
                  <c:v>27500</c:v>
                </c:pt>
                <c:pt idx="44" formatCode="##,##0">
                  <c:v>27543</c:v>
                </c:pt>
                <c:pt idx="45" formatCode="##,##0">
                  <c:v>27491</c:v>
                </c:pt>
                <c:pt idx="46" formatCode="##,##0">
                  <c:v>27407</c:v>
                </c:pt>
                <c:pt idx="47" formatCode="##,##0">
                  <c:v>27336</c:v>
                </c:pt>
                <c:pt idx="48" formatCode="##,##0">
                  <c:v>27275</c:v>
                </c:pt>
                <c:pt idx="49" formatCode="##,##0">
                  <c:v>27224</c:v>
                </c:pt>
                <c:pt idx="50" formatCode="##,##0">
                  <c:v>27181</c:v>
                </c:pt>
                <c:pt idx="51" formatCode="##,##0">
                  <c:v>27141</c:v>
                </c:pt>
                <c:pt idx="52" formatCode="##,##0">
                  <c:v>27105</c:v>
                </c:pt>
                <c:pt idx="53" formatCode="##,##0">
                  <c:v>27077</c:v>
                </c:pt>
                <c:pt idx="54" formatCode="##,##0">
                  <c:v>27056</c:v>
                </c:pt>
                <c:pt idx="55" formatCode="##,##0">
                  <c:v>27048</c:v>
                </c:pt>
                <c:pt idx="56" formatCode="##,##0">
                  <c:v>27050</c:v>
                </c:pt>
                <c:pt idx="57" formatCode="##,##0">
                  <c:v>27058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645952"/>
        <c:axId val="81647872"/>
      </c:lineChart>
      <c:catAx>
        <c:axId val="81645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Jahr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1647872"/>
        <c:crosses val="autoZero"/>
        <c:auto val="1"/>
        <c:lblAlgn val="ctr"/>
        <c:lblOffset val="100"/>
        <c:noMultiLvlLbl val="0"/>
      </c:catAx>
      <c:valAx>
        <c:axId val="816478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Zuzüge &amp; Wegzüge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1645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'17301 (2)'!$S$24</c:f>
              <c:strCache>
                <c:ptCount val="1"/>
                <c:pt idx="0">
                  <c:v>Borgfeld</c:v>
                </c:pt>
              </c:strCache>
            </c:strRef>
          </c:tx>
          <c:spPr>
            <a:ln>
              <a:solidFill>
                <a:srgbClr val="003399"/>
              </a:solidFill>
            </a:ln>
          </c:spPr>
          <c:marker>
            <c:symbol val="none"/>
          </c:marker>
          <c:cat>
            <c:numRef>
              <c:f>'17301 (2)'!$R$25:$R$80</c:f>
              <c:numCache>
                <c:formatCode>General</c:formatCode>
                <c:ptCount val="56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</c:numCache>
            </c:numRef>
          </c:cat>
          <c:val>
            <c:numRef>
              <c:f>'17301 (2)'!$S$25:$S$80</c:f>
              <c:numCache>
                <c:formatCode>General</c:formatCode>
                <c:ptCount val="56"/>
                <c:pt idx="0">
                  <c:v>3959</c:v>
                </c:pt>
                <c:pt idx="1">
                  <c:v>4061</c:v>
                </c:pt>
                <c:pt idx="2">
                  <c:v>4116</c:v>
                </c:pt>
                <c:pt idx="3">
                  <c:v>4168</c:v>
                </c:pt>
                <c:pt idx="4">
                  <c:v>4224</c:v>
                </c:pt>
                <c:pt idx="5">
                  <c:v>4283</c:v>
                </c:pt>
                <c:pt idx="6">
                  <c:v>4338</c:v>
                </c:pt>
                <c:pt idx="7">
                  <c:v>4409</c:v>
                </c:pt>
                <c:pt idx="8">
                  <c:v>4439</c:v>
                </c:pt>
                <c:pt idx="9">
                  <c:v>4512</c:v>
                </c:pt>
                <c:pt idx="10">
                  <c:v>4527</c:v>
                </c:pt>
                <c:pt idx="11">
                  <c:v>4580</c:v>
                </c:pt>
                <c:pt idx="12">
                  <c:v>4549</c:v>
                </c:pt>
                <c:pt idx="13">
                  <c:v>4569</c:v>
                </c:pt>
                <c:pt idx="14">
                  <c:v>4605</c:v>
                </c:pt>
                <c:pt idx="15">
                  <c:v>4683</c:v>
                </c:pt>
                <c:pt idx="16">
                  <c:v>4651</c:v>
                </c:pt>
                <c:pt idx="17">
                  <c:v>4684</c:v>
                </c:pt>
                <c:pt idx="18">
                  <c:v>4689</c:v>
                </c:pt>
                <c:pt idx="19">
                  <c:v>4817</c:v>
                </c:pt>
                <c:pt idx="20">
                  <c:v>4729</c:v>
                </c:pt>
                <c:pt idx="21">
                  <c:v>4840</c:v>
                </c:pt>
                <c:pt idx="22">
                  <c:v>4901</c:v>
                </c:pt>
                <c:pt idx="23">
                  <c:v>4826</c:v>
                </c:pt>
                <c:pt idx="24">
                  <c:v>4796</c:v>
                </c:pt>
                <c:pt idx="25">
                  <c:v>4769</c:v>
                </c:pt>
                <c:pt idx="26">
                  <c:v>4864</c:v>
                </c:pt>
                <c:pt idx="27">
                  <c:v>4925</c:v>
                </c:pt>
                <c:pt idx="28">
                  <c:v>5099</c:v>
                </c:pt>
                <c:pt idx="29">
                  <c:v>5117</c:v>
                </c:pt>
                <c:pt idx="30">
                  <c:v>5189</c:v>
                </c:pt>
                <c:pt idx="31">
                  <c:v>5928</c:v>
                </c:pt>
                <c:pt idx="32">
                  <c:v>6288</c:v>
                </c:pt>
                <c:pt idx="33">
                  <c:v>6676</c:v>
                </c:pt>
                <c:pt idx="34">
                  <c:v>7070</c:v>
                </c:pt>
                <c:pt idx="35">
                  <c:v>7402</c:v>
                </c:pt>
                <c:pt idx="36">
                  <c:v>7693</c:v>
                </c:pt>
                <c:pt idx="37">
                  <c:v>7992</c:v>
                </c:pt>
                <c:pt idx="38">
                  <c:v>8153</c:v>
                </c:pt>
                <c:pt idx="39">
                  <c:v>8426</c:v>
                </c:pt>
                <c:pt idx="40">
                  <c:v>8591</c:v>
                </c:pt>
                <c:pt idx="41">
                  <c:v>8765</c:v>
                </c:pt>
                <c:pt idx="42">
                  <c:v>8904</c:v>
                </c:pt>
                <c:pt idx="43">
                  <c:v>8958</c:v>
                </c:pt>
                <c:pt idx="44">
                  <c:v>9047</c:v>
                </c:pt>
                <c:pt idx="45">
                  <c:v>9218</c:v>
                </c:pt>
                <c:pt idx="46">
                  <c:v>9254</c:v>
                </c:pt>
                <c:pt idx="47">
                  <c:v>9249</c:v>
                </c:pt>
                <c:pt idx="48">
                  <c:v>9223</c:v>
                </c:pt>
                <c:pt idx="49">
                  <c:v>9194</c:v>
                </c:pt>
                <c:pt idx="50">
                  <c:v>9257</c:v>
                </c:pt>
                <c:pt idx="51">
                  <c:v>9313</c:v>
                </c:pt>
                <c:pt idx="52">
                  <c:v>9267</c:v>
                </c:pt>
                <c:pt idx="53">
                  <c:v>9229</c:v>
                </c:pt>
                <c:pt idx="54">
                  <c:v>9180</c:v>
                </c:pt>
                <c:pt idx="55">
                  <c:v>9139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074816"/>
        <c:axId val="77076352"/>
      </c:lineChart>
      <c:catAx>
        <c:axId val="77074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076352"/>
        <c:crosses val="autoZero"/>
        <c:auto val="1"/>
        <c:lblAlgn val="ctr"/>
        <c:lblOffset val="100"/>
        <c:noMultiLvlLbl val="0"/>
      </c:catAx>
      <c:valAx>
        <c:axId val="77076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0748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'17343'!$F$10</c:f>
              <c:strCache>
                <c:ptCount val="1"/>
                <c:pt idx="0">
                  <c:v>w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'17343'!$G$9:$CS$9</c:f>
              <c:strCache>
                <c:ptCount val="91"/>
                <c:pt idx="0">
                  <c:v>0</c:v>
                </c:pt>
                <c:pt idx="5">
                  <c:v>5</c:v>
                </c:pt>
                <c:pt idx="10">
                  <c:v>10</c:v>
                </c:pt>
                <c:pt idx="15">
                  <c:v>15</c:v>
                </c:pt>
                <c:pt idx="20">
                  <c:v>20</c:v>
                </c:pt>
                <c:pt idx="25">
                  <c:v>25</c:v>
                </c:pt>
                <c:pt idx="30">
                  <c:v>30</c:v>
                </c:pt>
                <c:pt idx="35">
                  <c:v>35</c:v>
                </c:pt>
                <c:pt idx="40">
                  <c:v>40</c:v>
                </c:pt>
                <c:pt idx="45">
                  <c:v>45</c:v>
                </c:pt>
                <c:pt idx="50">
                  <c:v>50</c:v>
                </c:pt>
                <c:pt idx="55">
                  <c:v>55</c:v>
                </c:pt>
                <c:pt idx="60">
                  <c:v>60</c:v>
                </c:pt>
                <c:pt idx="65">
                  <c:v>65</c:v>
                </c:pt>
                <c:pt idx="70">
                  <c:v>70</c:v>
                </c:pt>
                <c:pt idx="75">
                  <c:v>75</c:v>
                </c:pt>
                <c:pt idx="80">
                  <c:v>80</c:v>
                </c:pt>
                <c:pt idx="85">
                  <c:v>85</c:v>
                </c:pt>
                <c:pt idx="90">
                  <c:v>90+</c:v>
                </c:pt>
              </c:strCache>
            </c:strRef>
          </c:cat>
          <c:val>
            <c:numRef>
              <c:f>'17343'!$G$10:$CS$10</c:f>
              <c:numCache>
                <c:formatCode>General</c:formatCode>
                <c:ptCount val="91"/>
                <c:pt idx="0">
                  <c:v>-2567</c:v>
                </c:pt>
                <c:pt idx="1">
                  <c:v>-2497</c:v>
                </c:pt>
                <c:pt idx="2">
                  <c:v>-2349</c:v>
                </c:pt>
                <c:pt idx="3">
                  <c:v>-2240</c:v>
                </c:pt>
                <c:pt idx="4">
                  <c:v>-2100</c:v>
                </c:pt>
                <c:pt idx="5">
                  <c:v>-2263</c:v>
                </c:pt>
                <c:pt idx="6">
                  <c:v>-2215</c:v>
                </c:pt>
                <c:pt idx="7">
                  <c:v>-2289</c:v>
                </c:pt>
                <c:pt idx="8">
                  <c:v>-2347</c:v>
                </c:pt>
                <c:pt idx="9">
                  <c:v>-2188</c:v>
                </c:pt>
                <c:pt idx="10">
                  <c:v>-2092</c:v>
                </c:pt>
                <c:pt idx="11">
                  <c:v>-2135</c:v>
                </c:pt>
                <c:pt idx="12">
                  <c:v>-2226</c:v>
                </c:pt>
                <c:pt idx="13">
                  <c:v>-2149</c:v>
                </c:pt>
                <c:pt idx="14">
                  <c:v>-2292</c:v>
                </c:pt>
                <c:pt idx="15">
                  <c:v>-2356</c:v>
                </c:pt>
                <c:pt idx="16">
                  <c:v>-2496</c:v>
                </c:pt>
                <c:pt idx="17">
                  <c:v>-2507</c:v>
                </c:pt>
                <c:pt idx="18">
                  <c:v>-2673</c:v>
                </c:pt>
                <c:pt idx="19">
                  <c:v>-2815</c:v>
                </c:pt>
                <c:pt idx="20">
                  <c:v>-3119</c:v>
                </c:pt>
                <c:pt idx="21">
                  <c:v>-3341</c:v>
                </c:pt>
                <c:pt idx="22">
                  <c:v>-3578</c:v>
                </c:pt>
                <c:pt idx="23">
                  <c:v>-3786</c:v>
                </c:pt>
                <c:pt idx="24">
                  <c:v>-3938</c:v>
                </c:pt>
                <c:pt idx="25">
                  <c:v>-4053</c:v>
                </c:pt>
                <c:pt idx="26">
                  <c:v>-4148</c:v>
                </c:pt>
                <c:pt idx="27">
                  <c:v>-4320</c:v>
                </c:pt>
                <c:pt idx="28">
                  <c:v>-4138</c:v>
                </c:pt>
                <c:pt idx="29">
                  <c:v>-4020</c:v>
                </c:pt>
                <c:pt idx="30">
                  <c:v>-3877</c:v>
                </c:pt>
                <c:pt idx="31">
                  <c:v>-3775</c:v>
                </c:pt>
                <c:pt idx="32">
                  <c:v>-3889</c:v>
                </c:pt>
                <c:pt idx="33">
                  <c:v>-3965</c:v>
                </c:pt>
                <c:pt idx="34">
                  <c:v>-3548</c:v>
                </c:pt>
                <c:pt idx="35">
                  <c:v>-3576</c:v>
                </c:pt>
                <c:pt idx="36">
                  <c:v>-3334</c:v>
                </c:pt>
                <c:pt idx="37">
                  <c:v>-3225</c:v>
                </c:pt>
                <c:pt idx="38">
                  <c:v>-3280</c:v>
                </c:pt>
                <c:pt idx="39">
                  <c:v>-3337</c:v>
                </c:pt>
                <c:pt idx="40">
                  <c:v>-3291</c:v>
                </c:pt>
                <c:pt idx="41">
                  <c:v>-3082</c:v>
                </c:pt>
                <c:pt idx="42">
                  <c:v>-3235</c:v>
                </c:pt>
                <c:pt idx="43">
                  <c:v>-3410</c:v>
                </c:pt>
                <c:pt idx="44">
                  <c:v>-3623</c:v>
                </c:pt>
                <c:pt idx="45">
                  <c:v>-3732</c:v>
                </c:pt>
                <c:pt idx="46">
                  <c:v>-4029</c:v>
                </c:pt>
                <c:pt idx="47">
                  <c:v>-4258</c:v>
                </c:pt>
                <c:pt idx="48">
                  <c:v>-4292</c:v>
                </c:pt>
                <c:pt idx="49">
                  <c:v>-4421</c:v>
                </c:pt>
                <c:pt idx="50">
                  <c:v>-4443</c:v>
                </c:pt>
                <c:pt idx="51">
                  <c:v>-4322</c:v>
                </c:pt>
                <c:pt idx="52">
                  <c:v>-4414</c:v>
                </c:pt>
                <c:pt idx="53">
                  <c:v>-4227</c:v>
                </c:pt>
                <c:pt idx="54">
                  <c:v>-4040</c:v>
                </c:pt>
                <c:pt idx="55">
                  <c:v>-3967</c:v>
                </c:pt>
                <c:pt idx="56">
                  <c:v>-3929</c:v>
                </c:pt>
                <c:pt idx="57">
                  <c:v>-3802</c:v>
                </c:pt>
                <c:pt idx="58">
                  <c:v>-3741</c:v>
                </c:pt>
                <c:pt idx="59">
                  <c:v>-3584</c:v>
                </c:pt>
                <c:pt idx="60">
                  <c:v>-3435</c:v>
                </c:pt>
                <c:pt idx="61">
                  <c:v>-3355</c:v>
                </c:pt>
                <c:pt idx="62">
                  <c:v>-3294</c:v>
                </c:pt>
                <c:pt idx="63">
                  <c:v>-3302</c:v>
                </c:pt>
                <c:pt idx="64">
                  <c:v>-3320</c:v>
                </c:pt>
                <c:pt idx="65">
                  <c:v>-3301</c:v>
                </c:pt>
                <c:pt idx="66">
                  <c:v>-3332</c:v>
                </c:pt>
                <c:pt idx="67">
                  <c:v>-3061</c:v>
                </c:pt>
                <c:pt idx="68">
                  <c:v>-3006</c:v>
                </c:pt>
                <c:pt idx="69">
                  <c:v>-2888</c:v>
                </c:pt>
                <c:pt idx="70">
                  <c:v>-2346</c:v>
                </c:pt>
                <c:pt idx="71">
                  <c:v>-2918</c:v>
                </c:pt>
                <c:pt idx="72">
                  <c:v>-2939</c:v>
                </c:pt>
                <c:pt idx="73">
                  <c:v>-3050</c:v>
                </c:pt>
                <c:pt idx="74">
                  <c:v>-3407</c:v>
                </c:pt>
                <c:pt idx="75">
                  <c:v>-3468</c:v>
                </c:pt>
                <c:pt idx="76">
                  <c:v>-3432</c:v>
                </c:pt>
                <c:pt idx="77">
                  <c:v>-3289</c:v>
                </c:pt>
                <c:pt idx="78">
                  <c:v>-3032</c:v>
                </c:pt>
                <c:pt idx="79">
                  <c:v>-2890</c:v>
                </c:pt>
                <c:pt idx="80">
                  <c:v>-2681</c:v>
                </c:pt>
                <c:pt idx="81">
                  <c:v>-2361</c:v>
                </c:pt>
                <c:pt idx="82">
                  <c:v>-1718</c:v>
                </c:pt>
                <c:pt idx="83">
                  <c:v>-1734</c:v>
                </c:pt>
                <c:pt idx="84">
                  <c:v>-1663</c:v>
                </c:pt>
                <c:pt idx="85">
                  <c:v>-1623</c:v>
                </c:pt>
                <c:pt idx="86">
                  <c:v>-1504</c:v>
                </c:pt>
                <c:pt idx="87">
                  <c:v>-1430</c:v>
                </c:pt>
                <c:pt idx="88">
                  <c:v>-1214</c:v>
                </c:pt>
                <c:pt idx="89">
                  <c:v>-1103</c:v>
                </c:pt>
                <c:pt idx="90">
                  <c:v>-4364</c:v>
                </c:pt>
              </c:numCache>
            </c:numRef>
          </c:val>
        </c:ser>
        <c:ser>
          <c:idx val="1"/>
          <c:order val="1"/>
          <c:tx>
            <c:strRef>
              <c:f>'17343'!$F$11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rgbClr val="003399"/>
            </a:solidFill>
          </c:spPr>
          <c:invertIfNegative val="0"/>
          <c:cat>
            <c:strRef>
              <c:f>'17343'!$G$9:$CS$9</c:f>
              <c:strCache>
                <c:ptCount val="91"/>
                <c:pt idx="0">
                  <c:v>0</c:v>
                </c:pt>
                <c:pt idx="5">
                  <c:v>5</c:v>
                </c:pt>
                <c:pt idx="10">
                  <c:v>10</c:v>
                </c:pt>
                <c:pt idx="15">
                  <c:v>15</c:v>
                </c:pt>
                <c:pt idx="20">
                  <c:v>20</c:v>
                </c:pt>
                <c:pt idx="25">
                  <c:v>25</c:v>
                </c:pt>
                <c:pt idx="30">
                  <c:v>30</c:v>
                </c:pt>
                <c:pt idx="35">
                  <c:v>35</c:v>
                </c:pt>
                <c:pt idx="40">
                  <c:v>40</c:v>
                </c:pt>
                <c:pt idx="45">
                  <c:v>45</c:v>
                </c:pt>
                <c:pt idx="50">
                  <c:v>50</c:v>
                </c:pt>
                <c:pt idx="55">
                  <c:v>55</c:v>
                </c:pt>
                <c:pt idx="60">
                  <c:v>60</c:v>
                </c:pt>
                <c:pt idx="65">
                  <c:v>65</c:v>
                </c:pt>
                <c:pt idx="70">
                  <c:v>70</c:v>
                </c:pt>
                <c:pt idx="75">
                  <c:v>75</c:v>
                </c:pt>
                <c:pt idx="80">
                  <c:v>80</c:v>
                </c:pt>
                <c:pt idx="85">
                  <c:v>85</c:v>
                </c:pt>
                <c:pt idx="90">
                  <c:v>90+</c:v>
                </c:pt>
              </c:strCache>
            </c:strRef>
          </c:cat>
          <c:val>
            <c:numRef>
              <c:f>'17343'!$G$11:$CS$11</c:f>
              <c:numCache>
                <c:formatCode>General</c:formatCode>
                <c:ptCount val="91"/>
                <c:pt idx="0">
                  <c:v>2688</c:v>
                </c:pt>
                <c:pt idx="1">
                  <c:v>2753</c:v>
                </c:pt>
                <c:pt idx="2">
                  <c:v>2444</c:v>
                </c:pt>
                <c:pt idx="3">
                  <c:v>2373</c:v>
                </c:pt>
                <c:pt idx="4">
                  <c:v>2280</c:v>
                </c:pt>
                <c:pt idx="5">
                  <c:v>2385</c:v>
                </c:pt>
                <c:pt idx="6">
                  <c:v>2391</c:v>
                </c:pt>
                <c:pt idx="7">
                  <c:v>2283</c:v>
                </c:pt>
                <c:pt idx="8">
                  <c:v>2449</c:v>
                </c:pt>
                <c:pt idx="9">
                  <c:v>2347</c:v>
                </c:pt>
                <c:pt idx="10">
                  <c:v>2390</c:v>
                </c:pt>
                <c:pt idx="11">
                  <c:v>2325</c:v>
                </c:pt>
                <c:pt idx="12">
                  <c:v>2343</c:v>
                </c:pt>
                <c:pt idx="13">
                  <c:v>2387</c:v>
                </c:pt>
                <c:pt idx="14">
                  <c:v>2495</c:v>
                </c:pt>
                <c:pt idx="15">
                  <c:v>2610</c:v>
                </c:pt>
                <c:pt idx="16">
                  <c:v>2794</c:v>
                </c:pt>
                <c:pt idx="17">
                  <c:v>3164</c:v>
                </c:pt>
                <c:pt idx="18">
                  <c:v>3150</c:v>
                </c:pt>
                <c:pt idx="19">
                  <c:v>3196</c:v>
                </c:pt>
                <c:pt idx="20">
                  <c:v>3124</c:v>
                </c:pt>
                <c:pt idx="21">
                  <c:v>3374</c:v>
                </c:pt>
                <c:pt idx="22">
                  <c:v>3667</c:v>
                </c:pt>
                <c:pt idx="23">
                  <c:v>3889</c:v>
                </c:pt>
                <c:pt idx="24">
                  <c:v>4149</c:v>
                </c:pt>
                <c:pt idx="25">
                  <c:v>4418</c:v>
                </c:pt>
                <c:pt idx="26">
                  <c:v>4345</c:v>
                </c:pt>
                <c:pt idx="27">
                  <c:v>4548</c:v>
                </c:pt>
                <c:pt idx="28">
                  <c:v>4357</c:v>
                </c:pt>
                <c:pt idx="29">
                  <c:v>4270</c:v>
                </c:pt>
                <c:pt idx="30">
                  <c:v>4086</c:v>
                </c:pt>
                <c:pt idx="31">
                  <c:v>3919</c:v>
                </c:pt>
                <c:pt idx="32">
                  <c:v>4008</c:v>
                </c:pt>
                <c:pt idx="33">
                  <c:v>3996</c:v>
                </c:pt>
                <c:pt idx="34">
                  <c:v>3930</c:v>
                </c:pt>
                <c:pt idx="35">
                  <c:v>3768</c:v>
                </c:pt>
                <c:pt idx="36">
                  <c:v>3629</c:v>
                </c:pt>
                <c:pt idx="37">
                  <c:v>3476</c:v>
                </c:pt>
                <c:pt idx="38">
                  <c:v>3375</c:v>
                </c:pt>
                <c:pt idx="39">
                  <c:v>3435</c:v>
                </c:pt>
                <c:pt idx="40">
                  <c:v>3336</c:v>
                </c:pt>
                <c:pt idx="41">
                  <c:v>3304</c:v>
                </c:pt>
                <c:pt idx="42">
                  <c:v>3357</c:v>
                </c:pt>
                <c:pt idx="43">
                  <c:v>3479</c:v>
                </c:pt>
                <c:pt idx="44">
                  <c:v>3722</c:v>
                </c:pt>
                <c:pt idx="45">
                  <c:v>3981</c:v>
                </c:pt>
                <c:pt idx="46">
                  <c:v>4237</c:v>
                </c:pt>
                <c:pt idx="47">
                  <c:v>4433</c:v>
                </c:pt>
                <c:pt idx="48">
                  <c:v>4558</c:v>
                </c:pt>
                <c:pt idx="49">
                  <c:v>4737</c:v>
                </c:pt>
                <c:pt idx="50">
                  <c:v>4640</c:v>
                </c:pt>
                <c:pt idx="51">
                  <c:v>4675</c:v>
                </c:pt>
                <c:pt idx="52">
                  <c:v>4409</c:v>
                </c:pt>
                <c:pt idx="53">
                  <c:v>4299</c:v>
                </c:pt>
                <c:pt idx="54">
                  <c:v>4058</c:v>
                </c:pt>
                <c:pt idx="55">
                  <c:v>3962</c:v>
                </c:pt>
                <c:pt idx="56">
                  <c:v>3753</c:v>
                </c:pt>
                <c:pt idx="57">
                  <c:v>3587</c:v>
                </c:pt>
                <c:pt idx="58">
                  <c:v>3583</c:v>
                </c:pt>
                <c:pt idx="59">
                  <c:v>3408</c:v>
                </c:pt>
                <c:pt idx="60">
                  <c:v>3275</c:v>
                </c:pt>
                <c:pt idx="61">
                  <c:v>3130</c:v>
                </c:pt>
                <c:pt idx="62">
                  <c:v>2975</c:v>
                </c:pt>
                <c:pt idx="63">
                  <c:v>2952</c:v>
                </c:pt>
                <c:pt idx="64">
                  <c:v>2959</c:v>
                </c:pt>
                <c:pt idx="65">
                  <c:v>3032</c:v>
                </c:pt>
                <c:pt idx="66">
                  <c:v>2992</c:v>
                </c:pt>
                <c:pt idx="67">
                  <c:v>2834</c:v>
                </c:pt>
                <c:pt idx="68">
                  <c:v>2610</c:v>
                </c:pt>
                <c:pt idx="69">
                  <c:v>2639</c:v>
                </c:pt>
                <c:pt idx="70">
                  <c:v>2061</c:v>
                </c:pt>
                <c:pt idx="71">
                  <c:v>2563</c:v>
                </c:pt>
                <c:pt idx="72">
                  <c:v>2669</c:v>
                </c:pt>
                <c:pt idx="73">
                  <c:v>2556</c:v>
                </c:pt>
                <c:pt idx="74">
                  <c:v>2823</c:v>
                </c:pt>
                <c:pt idx="75">
                  <c:v>3000</c:v>
                </c:pt>
                <c:pt idx="76">
                  <c:v>2681</c:v>
                </c:pt>
                <c:pt idx="77">
                  <c:v>2518</c:v>
                </c:pt>
                <c:pt idx="78">
                  <c:v>2236</c:v>
                </c:pt>
                <c:pt idx="79">
                  <c:v>2087</c:v>
                </c:pt>
                <c:pt idx="80">
                  <c:v>1808</c:v>
                </c:pt>
                <c:pt idx="81">
                  <c:v>1596</c:v>
                </c:pt>
                <c:pt idx="82">
                  <c:v>1136</c:v>
                </c:pt>
                <c:pt idx="83">
                  <c:v>977</c:v>
                </c:pt>
                <c:pt idx="84">
                  <c:v>908</c:v>
                </c:pt>
                <c:pt idx="85">
                  <c:v>843</c:v>
                </c:pt>
                <c:pt idx="86">
                  <c:v>778</c:v>
                </c:pt>
                <c:pt idx="87">
                  <c:v>700</c:v>
                </c:pt>
                <c:pt idx="88">
                  <c:v>535</c:v>
                </c:pt>
                <c:pt idx="89">
                  <c:v>414</c:v>
                </c:pt>
                <c:pt idx="90">
                  <c:v>1304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77127680"/>
        <c:axId val="77129216"/>
      </c:barChart>
      <c:catAx>
        <c:axId val="77127680"/>
        <c:scaling>
          <c:orientation val="minMax"/>
        </c:scaling>
        <c:delete val="0"/>
        <c:axPos val="l"/>
        <c:majorTickMark val="none"/>
        <c:minorTickMark val="none"/>
        <c:tickLblPos val="low"/>
        <c:crossAx val="77129216"/>
        <c:crosses val="autoZero"/>
        <c:auto val="1"/>
        <c:lblAlgn val="ctr"/>
        <c:lblOffset val="100"/>
        <c:noMultiLvlLbl val="0"/>
      </c:catAx>
      <c:valAx>
        <c:axId val="771292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77127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'17343'!$F$20</c:f>
              <c:strCache>
                <c:ptCount val="1"/>
                <c:pt idx="0">
                  <c:v>w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'17343'!$G$19:$CS$19</c:f>
              <c:strCache>
                <c:ptCount val="91"/>
                <c:pt idx="0">
                  <c:v>0</c:v>
                </c:pt>
                <c:pt idx="5">
                  <c:v>5</c:v>
                </c:pt>
                <c:pt idx="10">
                  <c:v>10</c:v>
                </c:pt>
                <c:pt idx="15">
                  <c:v>15</c:v>
                </c:pt>
                <c:pt idx="20">
                  <c:v>20</c:v>
                </c:pt>
                <c:pt idx="25">
                  <c:v>25</c:v>
                </c:pt>
                <c:pt idx="30">
                  <c:v>30</c:v>
                </c:pt>
                <c:pt idx="35">
                  <c:v>35</c:v>
                </c:pt>
                <c:pt idx="40">
                  <c:v>40</c:v>
                </c:pt>
                <c:pt idx="45">
                  <c:v>45</c:v>
                </c:pt>
                <c:pt idx="50">
                  <c:v>50</c:v>
                </c:pt>
                <c:pt idx="55">
                  <c:v>55</c:v>
                </c:pt>
                <c:pt idx="60">
                  <c:v>60</c:v>
                </c:pt>
                <c:pt idx="65">
                  <c:v>65</c:v>
                </c:pt>
                <c:pt idx="70">
                  <c:v>70</c:v>
                </c:pt>
                <c:pt idx="75">
                  <c:v>75</c:v>
                </c:pt>
                <c:pt idx="80">
                  <c:v>80</c:v>
                </c:pt>
                <c:pt idx="85">
                  <c:v>85</c:v>
                </c:pt>
                <c:pt idx="90">
                  <c:v>90+</c:v>
                </c:pt>
              </c:strCache>
            </c:strRef>
          </c:cat>
          <c:val>
            <c:numRef>
              <c:f>'17343'!$G$20:$CS$20</c:f>
              <c:numCache>
                <c:formatCode>General</c:formatCode>
                <c:ptCount val="91"/>
                <c:pt idx="0">
                  <c:v>-41</c:v>
                </c:pt>
                <c:pt idx="1">
                  <c:v>-46</c:v>
                </c:pt>
                <c:pt idx="2">
                  <c:v>-51</c:v>
                </c:pt>
                <c:pt idx="3">
                  <c:v>-55</c:v>
                </c:pt>
                <c:pt idx="4">
                  <c:v>-55</c:v>
                </c:pt>
                <c:pt idx="5">
                  <c:v>-55</c:v>
                </c:pt>
                <c:pt idx="6">
                  <c:v>-60</c:v>
                </c:pt>
                <c:pt idx="7">
                  <c:v>-78</c:v>
                </c:pt>
                <c:pt idx="8">
                  <c:v>-67</c:v>
                </c:pt>
                <c:pt idx="9">
                  <c:v>-69</c:v>
                </c:pt>
                <c:pt idx="10">
                  <c:v>-67</c:v>
                </c:pt>
                <c:pt idx="11">
                  <c:v>-63</c:v>
                </c:pt>
                <c:pt idx="12">
                  <c:v>-67</c:v>
                </c:pt>
                <c:pt idx="13">
                  <c:v>-65</c:v>
                </c:pt>
                <c:pt idx="14">
                  <c:v>-72</c:v>
                </c:pt>
                <c:pt idx="15">
                  <c:v>-72</c:v>
                </c:pt>
                <c:pt idx="16">
                  <c:v>-59</c:v>
                </c:pt>
                <c:pt idx="17">
                  <c:v>-48</c:v>
                </c:pt>
                <c:pt idx="18">
                  <c:v>-67</c:v>
                </c:pt>
                <c:pt idx="19">
                  <c:v>-30</c:v>
                </c:pt>
                <c:pt idx="20">
                  <c:v>-26</c:v>
                </c:pt>
                <c:pt idx="21">
                  <c:v>-34</c:v>
                </c:pt>
                <c:pt idx="22">
                  <c:v>-28</c:v>
                </c:pt>
                <c:pt idx="23">
                  <c:v>-30</c:v>
                </c:pt>
                <c:pt idx="24">
                  <c:v>-18</c:v>
                </c:pt>
                <c:pt idx="25">
                  <c:v>-26</c:v>
                </c:pt>
                <c:pt idx="26">
                  <c:v>-18</c:v>
                </c:pt>
                <c:pt idx="27">
                  <c:v>-12</c:v>
                </c:pt>
                <c:pt idx="28">
                  <c:v>-15</c:v>
                </c:pt>
                <c:pt idx="29">
                  <c:v>-19</c:v>
                </c:pt>
                <c:pt idx="30">
                  <c:v>-25</c:v>
                </c:pt>
                <c:pt idx="31">
                  <c:v>-35</c:v>
                </c:pt>
                <c:pt idx="32">
                  <c:v>-45</c:v>
                </c:pt>
                <c:pt idx="33">
                  <c:v>-45</c:v>
                </c:pt>
                <c:pt idx="34">
                  <c:v>-49</c:v>
                </c:pt>
                <c:pt idx="35">
                  <c:v>-74</c:v>
                </c:pt>
                <c:pt idx="36">
                  <c:v>-52</c:v>
                </c:pt>
                <c:pt idx="37">
                  <c:v>-55</c:v>
                </c:pt>
                <c:pt idx="38">
                  <c:v>-71</c:v>
                </c:pt>
                <c:pt idx="39">
                  <c:v>-64</c:v>
                </c:pt>
                <c:pt idx="40">
                  <c:v>-91</c:v>
                </c:pt>
                <c:pt idx="41">
                  <c:v>-68</c:v>
                </c:pt>
                <c:pt idx="42">
                  <c:v>-67</c:v>
                </c:pt>
                <c:pt idx="43">
                  <c:v>-61</c:v>
                </c:pt>
                <c:pt idx="44">
                  <c:v>-112</c:v>
                </c:pt>
                <c:pt idx="45">
                  <c:v>-112</c:v>
                </c:pt>
                <c:pt idx="46">
                  <c:v>-100</c:v>
                </c:pt>
                <c:pt idx="47">
                  <c:v>-112</c:v>
                </c:pt>
                <c:pt idx="48">
                  <c:v>-98</c:v>
                </c:pt>
                <c:pt idx="49">
                  <c:v>-105</c:v>
                </c:pt>
                <c:pt idx="50">
                  <c:v>-86</c:v>
                </c:pt>
                <c:pt idx="51">
                  <c:v>-91</c:v>
                </c:pt>
                <c:pt idx="52">
                  <c:v>-77</c:v>
                </c:pt>
                <c:pt idx="53">
                  <c:v>-61</c:v>
                </c:pt>
                <c:pt idx="54">
                  <c:v>-71</c:v>
                </c:pt>
                <c:pt idx="55">
                  <c:v>-68</c:v>
                </c:pt>
                <c:pt idx="56">
                  <c:v>-61</c:v>
                </c:pt>
                <c:pt idx="57">
                  <c:v>-54</c:v>
                </c:pt>
                <c:pt idx="58">
                  <c:v>-55</c:v>
                </c:pt>
                <c:pt idx="59">
                  <c:v>-50</c:v>
                </c:pt>
                <c:pt idx="60">
                  <c:v>-48</c:v>
                </c:pt>
                <c:pt idx="61">
                  <c:v>-45</c:v>
                </c:pt>
                <c:pt idx="62">
                  <c:v>-33</c:v>
                </c:pt>
                <c:pt idx="63">
                  <c:v>-51</c:v>
                </c:pt>
                <c:pt idx="64">
                  <c:v>-49</c:v>
                </c:pt>
                <c:pt idx="65">
                  <c:v>-39</c:v>
                </c:pt>
                <c:pt idx="66">
                  <c:v>-57</c:v>
                </c:pt>
                <c:pt idx="67">
                  <c:v>-43</c:v>
                </c:pt>
                <c:pt idx="68">
                  <c:v>-40</c:v>
                </c:pt>
                <c:pt idx="69">
                  <c:v>-35</c:v>
                </c:pt>
                <c:pt idx="70">
                  <c:v>-30</c:v>
                </c:pt>
                <c:pt idx="71">
                  <c:v>-40</c:v>
                </c:pt>
                <c:pt idx="72">
                  <c:v>-47</c:v>
                </c:pt>
                <c:pt idx="73">
                  <c:v>-50</c:v>
                </c:pt>
                <c:pt idx="74">
                  <c:v>-51</c:v>
                </c:pt>
                <c:pt idx="75">
                  <c:v>-42</c:v>
                </c:pt>
                <c:pt idx="76">
                  <c:v>-43</c:v>
                </c:pt>
                <c:pt idx="77">
                  <c:v>-57</c:v>
                </c:pt>
                <c:pt idx="78">
                  <c:v>-42</c:v>
                </c:pt>
                <c:pt idx="79">
                  <c:v>-41</c:v>
                </c:pt>
                <c:pt idx="80">
                  <c:v>-36</c:v>
                </c:pt>
                <c:pt idx="81">
                  <c:v>-40</c:v>
                </c:pt>
                <c:pt idx="82">
                  <c:v>-24</c:v>
                </c:pt>
                <c:pt idx="83">
                  <c:v>-24</c:v>
                </c:pt>
                <c:pt idx="84">
                  <c:v>-12</c:v>
                </c:pt>
                <c:pt idx="85">
                  <c:v>-15</c:v>
                </c:pt>
                <c:pt idx="86">
                  <c:v>-16</c:v>
                </c:pt>
                <c:pt idx="87">
                  <c:v>-15</c:v>
                </c:pt>
                <c:pt idx="88">
                  <c:v>-14</c:v>
                </c:pt>
                <c:pt idx="89">
                  <c:v>-10</c:v>
                </c:pt>
                <c:pt idx="90">
                  <c:v>-45</c:v>
                </c:pt>
              </c:numCache>
            </c:numRef>
          </c:val>
        </c:ser>
        <c:ser>
          <c:idx val="1"/>
          <c:order val="1"/>
          <c:tx>
            <c:strRef>
              <c:f>'17343'!$F$21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rgbClr val="003399"/>
            </a:solidFill>
          </c:spPr>
          <c:invertIfNegative val="0"/>
          <c:cat>
            <c:strRef>
              <c:f>'17343'!$G$19:$CS$19</c:f>
              <c:strCache>
                <c:ptCount val="91"/>
                <c:pt idx="0">
                  <c:v>0</c:v>
                </c:pt>
                <c:pt idx="5">
                  <c:v>5</c:v>
                </c:pt>
                <c:pt idx="10">
                  <c:v>10</c:v>
                </c:pt>
                <c:pt idx="15">
                  <c:v>15</c:v>
                </c:pt>
                <c:pt idx="20">
                  <c:v>20</c:v>
                </c:pt>
                <c:pt idx="25">
                  <c:v>25</c:v>
                </c:pt>
                <c:pt idx="30">
                  <c:v>30</c:v>
                </c:pt>
                <c:pt idx="35">
                  <c:v>35</c:v>
                </c:pt>
                <c:pt idx="40">
                  <c:v>40</c:v>
                </c:pt>
                <c:pt idx="45">
                  <c:v>45</c:v>
                </c:pt>
                <c:pt idx="50">
                  <c:v>50</c:v>
                </c:pt>
                <c:pt idx="55">
                  <c:v>55</c:v>
                </c:pt>
                <c:pt idx="60">
                  <c:v>60</c:v>
                </c:pt>
                <c:pt idx="65">
                  <c:v>65</c:v>
                </c:pt>
                <c:pt idx="70">
                  <c:v>70</c:v>
                </c:pt>
                <c:pt idx="75">
                  <c:v>75</c:v>
                </c:pt>
                <c:pt idx="80">
                  <c:v>80</c:v>
                </c:pt>
                <c:pt idx="85">
                  <c:v>85</c:v>
                </c:pt>
                <c:pt idx="90">
                  <c:v>90+</c:v>
                </c:pt>
              </c:strCache>
            </c:strRef>
          </c:cat>
          <c:val>
            <c:numRef>
              <c:f>'17343'!$G$21:$CS$21</c:f>
              <c:numCache>
                <c:formatCode>General</c:formatCode>
                <c:ptCount val="91"/>
                <c:pt idx="0">
                  <c:v>51</c:v>
                </c:pt>
                <c:pt idx="1">
                  <c:v>44</c:v>
                </c:pt>
                <c:pt idx="2">
                  <c:v>49</c:v>
                </c:pt>
                <c:pt idx="3">
                  <c:v>65</c:v>
                </c:pt>
                <c:pt idx="4">
                  <c:v>40</c:v>
                </c:pt>
                <c:pt idx="5">
                  <c:v>46</c:v>
                </c:pt>
                <c:pt idx="6">
                  <c:v>70</c:v>
                </c:pt>
                <c:pt idx="7">
                  <c:v>59</c:v>
                </c:pt>
                <c:pt idx="8">
                  <c:v>72</c:v>
                </c:pt>
                <c:pt idx="9">
                  <c:v>62</c:v>
                </c:pt>
                <c:pt idx="10">
                  <c:v>69</c:v>
                </c:pt>
                <c:pt idx="11">
                  <c:v>61</c:v>
                </c:pt>
                <c:pt idx="12">
                  <c:v>64</c:v>
                </c:pt>
                <c:pt idx="13">
                  <c:v>56</c:v>
                </c:pt>
                <c:pt idx="14">
                  <c:v>68</c:v>
                </c:pt>
                <c:pt idx="15">
                  <c:v>78</c:v>
                </c:pt>
                <c:pt idx="16">
                  <c:v>97</c:v>
                </c:pt>
                <c:pt idx="17">
                  <c:v>110</c:v>
                </c:pt>
                <c:pt idx="18">
                  <c:v>70</c:v>
                </c:pt>
                <c:pt idx="19">
                  <c:v>55</c:v>
                </c:pt>
                <c:pt idx="20">
                  <c:v>49</c:v>
                </c:pt>
                <c:pt idx="21">
                  <c:v>29</c:v>
                </c:pt>
                <c:pt idx="22">
                  <c:v>36</c:v>
                </c:pt>
                <c:pt idx="23">
                  <c:v>28</c:v>
                </c:pt>
                <c:pt idx="24">
                  <c:v>36</c:v>
                </c:pt>
                <c:pt idx="25">
                  <c:v>24</c:v>
                </c:pt>
                <c:pt idx="26">
                  <c:v>14</c:v>
                </c:pt>
                <c:pt idx="27">
                  <c:v>21</c:v>
                </c:pt>
                <c:pt idx="28">
                  <c:v>20</c:v>
                </c:pt>
                <c:pt idx="29">
                  <c:v>19</c:v>
                </c:pt>
                <c:pt idx="30">
                  <c:v>19</c:v>
                </c:pt>
                <c:pt idx="31">
                  <c:v>27</c:v>
                </c:pt>
                <c:pt idx="32">
                  <c:v>23</c:v>
                </c:pt>
                <c:pt idx="33">
                  <c:v>39</c:v>
                </c:pt>
                <c:pt idx="34">
                  <c:v>42</c:v>
                </c:pt>
                <c:pt idx="35">
                  <c:v>41</c:v>
                </c:pt>
                <c:pt idx="36">
                  <c:v>48</c:v>
                </c:pt>
                <c:pt idx="37">
                  <c:v>60</c:v>
                </c:pt>
                <c:pt idx="38">
                  <c:v>56</c:v>
                </c:pt>
                <c:pt idx="39">
                  <c:v>58</c:v>
                </c:pt>
                <c:pt idx="40">
                  <c:v>57</c:v>
                </c:pt>
                <c:pt idx="41">
                  <c:v>60</c:v>
                </c:pt>
                <c:pt idx="42">
                  <c:v>64</c:v>
                </c:pt>
                <c:pt idx="43">
                  <c:v>62</c:v>
                </c:pt>
                <c:pt idx="44">
                  <c:v>101</c:v>
                </c:pt>
                <c:pt idx="45">
                  <c:v>75</c:v>
                </c:pt>
                <c:pt idx="46">
                  <c:v>94</c:v>
                </c:pt>
                <c:pt idx="47">
                  <c:v>119</c:v>
                </c:pt>
                <c:pt idx="48">
                  <c:v>112</c:v>
                </c:pt>
                <c:pt idx="49">
                  <c:v>108</c:v>
                </c:pt>
                <c:pt idx="50">
                  <c:v>100</c:v>
                </c:pt>
                <c:pt idx="51">
                  <c:v>97</c:v>
                </c:pt>
                <c:pt idx="52">
                  <c:v>84</c:v>
                </c:pt>
                <c:pt idx="53">
                  <c:v>73</c:v>
                </c:pt>
                <c:pt idx="54">
                  <c:v>73</c:v>
                </c:pt>
                <c:pt idx="55">
                  <c:v>55</c:v>
                </c:pt>
                <c:pt idx="56">
                  <c:v>60</c:v>
                </c:pt>
                <c:pt idx="57">
                  <c:v>55</c:v>
                </c:pt>
                <c:pt idx="58">
                  <c:v>55</c:v>
                </c:pt>
                <c:pt idx="59">
                  <c:v>69</c:v>
                </c:pt>
                <c:pt idx="60">
                  <c:v>51</c:v>
                </c:pt>
                <c:pt idx="61">
                  <c:v>41</c:v>
                </c:pt>
                <c:pt idx="62">
                  <c:v>54</c:v>
                </c:pt>
                <c:pt idx="63">
                  <c:v>44</c:v>
                </c:pt>
                <c:pt idx="64">
                  <c:v>34</c:v>
                </c:pt>
                <c:pt idx="65">
                  <c:v>37</c:v>
                </c:pt>
                <c:pt idx="66">
                  <c:v>40</c:v>
                </c:pt>
                <c:pt idx="67">
                  <c:v>44</c:v>
                </c:pt>
                <c:pt idx="68">
                  <c:v>42</c:v>
                </c:pt>
                <c:pt idx="69">
                  <c:v>36</c:v>
                </c:pt>
                <c:pt idx="70">
                  <c:v>23</c:v>
                </c:pt>
                <c:pt idx="71">
                  <c:v>38</c:v>
                </c:pt>
                <c:pt idx="72">
                  <c:v>44</c:v>
                </c:pt>
                <c:pt idx="73">
                  <c:v>40</c:v>
                </c:pt>
                <c:pt idx="74">
                  <c:v>42</c:v>
                </c:pt>
                <c:pt idx="75">
                  <c:v>53</c:v>
                </c:pt>
                <c:pt idx="76">
                  <c:v>40</c:v>
                </c:pt>
                <c:pt idx="77">
                  <c:v>40</c:v>
                </c:pt>
                <c:pt idx="78">
                  <c:v>39</c:v>
                </c:pt>
                <c:pt idx="79">
                  <c:v>32</c:v>
                </c:pt>
                <c:pt idx="80">
                  <c:v>30</c:v>
                </c:pt>
                <c:pt idx="81">
                  <c:v>29</c:v>
                </c:pt>
                <c:pt idx="82">
                  <c:v>21</c:v>
                </c:pt>
                <c:pt idx="83">
                  <c:v>20</c:v>
                </c:pt>
                <c:pt idx="84">
                  <c:v>14</c:v>
                </c:pt>
                <c:pt idx="85">
                  <c:v>23</c:v>
                </c:pt>
                <c:pt idx="86">
                  <c:v>10</c:v>
                </c:pt>
                <c:pt idx="87">
                  <c:v>12</c:v>
                </c:pt>
                <c:pt idx="88">
                  <c:v>3</c:v>
                </c:pt>
                <c:pt idx="89">
                  <c:v>7</c:v>
                </c:pt>
                <c:pt idx="90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77736960"/>
        <c:axId val="77742848"/>
      </c:barChart>
      <c:catAx>
        <c:axId val="77736960"/>
        <c:scaling>
          <c:orientation val="minMax"/>
        </c:scaling>
        <c:delete val="0"/>
        <c:axPos val="l"/>
        <c:majorTickMark val="none"/>
        <c:minorTickMark val="none"/>
        <c:tickLblPos val="low"/>
        <c:crossAx val="77742848"/>
        <c:crosses val="autoZero"/>
        <c:auto val="1"/>
        <c:lblAlgn val="ctr"/>
        <c:lblOffset val="100"/>
        <c:noMultiLvlLbl val="0"/>
      </c:catAx>
      <c:valAx>
        <c:axId val="77742848"/>
        <c:scaling>
          <c:orientation val="minMax"/>
          <c:max val="150"/>
          <c:min val="-15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77736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'Geb+Stf'!$B$4</c:f>
              <c:strCache>
                <c:ptCount val="1"/>
                <c:pt idx="0">
                  <c:v>Lebendgeborene</c:v>
                </c:pt>
              </c:strCache>
            </c:strRef>
          </c:tx>
          <c:spPr>
            <a:ln w="41275">
              <a:solidFill>
                <a:srgbClr val="6699FF"/>
              </a:solidFill>
            </a:ln>
          </c:spPr>
          <c:marker>
            <c:symbol val="none"/>
          </c:marker>
          <c:cat>
            <c:numRef>
              <c:f>'Geb+Stf'!$A$5:$A$60</c:f>
              <c:numCache>
                <c:formatCode>General</c:formatCode>
                <c:ptCount val="56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</c:numCache>
            </c:numRef>
          </c:cat>
          <c:val>
            <c:numRef>
              <c:f>'Geb+Stf'!$B$5:$B$60</c:f>
              <c:numCache>
                <c:formatCode>General</c:formatCode>
                <c:ptCount val="56"/>
                <c:pt idx="0">
                  <c:v>61</c:v>
                </c:pt>
                <c:pt idx="1">
                  <c:v>48</c:v>
                </c:pt>
                <c:pt idx="2">
                  <c:v>35</c:v>
                </c:pt>
                <c:pt idx="3">
                  <c:v>35</c:v>
                </c:pt>
                <c:pt idx="4">
                  <c:v>32</c:v>
                </c:pt>
                <c:pt idx="5">
                  <c:v>36</c:v>
                </c:pt>
                <c:pt idx="6">
                  <c:v>32</c:v>
                </c:pt>
                <c:pt idx="7">
                  <c:v>27</c:v>
                </c:pt>
                <c:pt idx="8">
                  <c:v>24</c:v>
                </c:pt>
                <c:pt idx="9">
                  <c:v>26</c:v>
                </c:pt>
                <c:pt idx="10">
                  <c:v>29</c:v>
                </c:pt>
                <c:pt idx="11">
                  <c:v>26</c:v>
                </c:pt>
                <c:pt idx="12">
                  <c:v>27</c:v>
                </c:pt>
                <c:pt idx="13">
                  <c:v>22</c:v>
                </c:pt>
                <c:pt idx="14">
                  <c:v>25</c:v>
                </c:pt>
                <c:pt idx="15">
                  <c:v>25</c:v>
                </c:pt>
                <c:pt idx="16">
                  <c:v>26</c:v>
                </c:pt>
                <c:pt idx="17">
                  <c:v>31</c:v>
                </c:pt>
                <c:pt idx="18">
                  <c:v>39</c:v>
                </c:pt>
                <c:pt idx="19">
                  <c:v>28</c:v>
                </c:pt>
                <c:pt idx="20">
                  <c:v>39</c:v>
                </c:pt>
                <c:pt idx="21">
                  <c:v>42</c:v>
                </c:pt>
                <c:pt idx="22">
                  <c:v>47</c:v>
                </c:pt>
                <c:pt idx="23">
                  <c:v>41</c:v>
                </c:pt>
                <c:pt idx="24">
                  <c:v>47</c:v>
                </c:pt>
                <c:pt idx="25">
                  <c:v>36</c:v>
                </c:pt>
                <c:pt idx="26">
                  <c:v>41</c:v>
                </c:pt>
                <c:pt idx="27">
                  <c:v>52</c:v>
                </c:pt>
                <c:pt idx="28">
                  <c:v>50</c:v>
                </c:pt>
                <c:pt idx="29">
                  <c:v>45</c:v>
                </c:pt>
                <c:pt idx="30">
                  <c:v>59</c:v>
                </c:pt>
                <c:pt idx="31">
                  <c:v>56</c:v>
                </c:pt>
                <c:pt idx="32">
                  <c:v>55</c:v>
                </c:pt>
                <c:pt idx="33">
                  <c:v>57</c:v>
                </c:pt>
                <c:pt idx="34">
                  <c:v>70</c:v>
                </c:pt>
                <c:pt idx="35">
                  <c:v>77</c:v>
                </c:pt>
                <c:pt idx="36">
                  <c:v>69</c:v>
                </c:pt>
                <c:pt idx="37">
                  <c:v>81</c:v>
                </c:pt>
                <c:pt idx="38">
                  <c:v>88</c:v>
                </c:pt>
                <c:pt idx="39">
                  <c:v>89</c:v>
                </c:pt>
                <c:pt idx="40">
                  <c:v>70</c:v>
                </c:pt>
                <c:pt idx="41">
                  <c:v>69</c:v>
                </c:pt>
                <c:pt idx="42">
                  <c:v>98</c:v>
                </c:pt>
                <c:pt idx="43">
                  <c:v>76</c:v>
                </c:pt>
                <c:pt idx="44">
                  <c:v>84</c:v>
                </c:pt>
                <c:pt idx="45">
                  <c:v>82</c:v>
                </c:pt>
                <c:pt idx="46">
                  <c:v>77</c:v>
                </c:pt>
                <c:pt idx="47">
                  <c:v>56</c:v>
                </c:pt>
                <c:pt idx="48">
                  <c:v>56</c:v>
                </c:pt>
                <c:pt idx="49">
                  <c:v>55</c:v>
                </c:pt>
                <c:pt idx="50">
                  <c:v>54</c:v>
                </c:pt>
                <c:pt idx="51">
                  <c:v>55</c:v>
                </c:pt>
                <c:pt idx="52">
                  <c:v>56</c:v>
                </c:pt>
                <c:pt idx="53">
                  <c:v>55</c:v>
                </c:pt>
                <c:pt idx="54">
                  <c:v>54</c:v>
                </c:pt>
                <c:pt idx="55">
                  <c:v>53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'Geb+Stf'!$D$4</c:f>
              <c:strCache>
                <c:ptCount val="1"/>
                <c:pt idx="0">
                  <c:v>Gestorbene</c:v>
                </c:pt>
              </c:strCache>
            </c:strRef>
          </c:tx>
          <c:spPr>
            <a:ln w="41275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'Geb+Stf'!$A$5:$A$60</c:f>
              <c:numCache>
                <c:formatCode>General</c:formatCode>
                <c:ptCount val="56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</c:numCache>
            </c:numRef>
          </c:cat>
          <c:val>
            <c:numRef>
              <c:f>'Geb+Stf'!$D$5:$D$60</c:f>
              <c:numCache>
                <c:formatCode>General</c:formatCode>
                <c:ptCount val="56"/>
                <c:pt idx="0">
                  <c:v>49</c:v>
                </c:pt>
                <c:pt idx="1">
                  <c:v>48</c:v>
                </c:pt>
                <c:pt idx="2">
                  <c:v>46</c:v>
                </c:pt>
                <c:pt idx="3">
                  <c:v>45</c:v>
                </c:pt>
                <c:pt idx="4">
                  <c:v>45</c:v>
                </c:pt>
                <c:pt idx="5">
                  <c:v>36</c:v>
                </c:pt>
                <c:pt idx="6">
                  <c:v>43</c:v>
                </c:pt>
                <c:pt idx="7">
                  <c:v>40</c:v>
                </c:pt>
                <c:pt idx="8">
                  <c:v>40</c:v>
                </c:pt>
                <c:pt idx="9">
                  <c:v>39</c:v>
                </c:pt>
                <c:pt idx="10">
                  <c:v>53</c:v>
                </c:pt>
                <c:pt idx="11">
                  <c:v>47</c:v>
                </c:pt>
                <c:pt idx="12">
                  <c:v>39</c:v>
                </c:pt>
                <c:pt idx="13">
                  <c:v>35</c:v>
                </c:pt>
                <c:pt idx="14">
                  <c:v>38</c:v>
                </c:pt>
                <c:pt idx="15">
                  <c:v>51</c:v>
                </c:pt>
                <c:pt idx="16">
                  <c:v>50</c:v>
                </c:pt>
                <c:pt idx="17">
                  <c:v>38</c:v>
                </c:pt>
                <c:pt idx="18">
                  <c:v>36</c:v>
                </c:pt>
                <c:pt idx="19">
                  <c:v>50</c:v>
                </c:pt>
                <c:pt idx="20">
                  <c:v>50</c:v>
                </c:pt>
                <c:pt idx="21">
                  <c:v>41</c:v>
                </c:pt>
                <c:pt idx="22">
                  <c:v>39</c:v>
                </c:pt>
                <c:pt idx="23">
                  <c:v>54</c:v>
                </c:pt>
                <c:pt idx="24">
                  <c:v>44</c:v>
                </c:pt>
                <c:pt idx="25">
                  <c:v>54</c:v>
                </c:pt>
                <c:pt idx="26">
                  <c:v>36</c:v>
                </c:pt>
                <c:pt idx="27">
                  <c:v>43</c:v>
                </c:pt>
                <c:pt idx="28">
                  <c:v>57</c:v>
                </c:pt>
                <c:pt idx="29">
                  <c:v>42</c:v>
                </c:pt>
                <c:pt idx="30">
                  <c:v>44</c:v>
                </c:pt>
                <c:pt idx="31">
                  <c:v>37</c:v>
                </c:pt>
                <c:pt idx="32">
                  <c:v>46</c:v>
                </c:pt>
                <c:pt idx="33">
                  <c:v>36</c:v>
                </c:pt>
                <c:pt idx="34">
                  <c:v>48</c:v>
                </c:pt>
                <c:pt idx="35">
                  <c:v>47</c:v>
                </c:pt>
                <c:pt idx="36">
                  <c:v>41</c:v>
                </c:pt>
                <c:pt idx="37">
                  <c:v>39</c:v>
                </c:pt>
                <c:pt idx="38">
                  <c:v>42</c:v>
                </c:pt>
                <c:pt idx="39">
                  <c:v>40</c:v>
                </c:pt>
                <c:pt idx="40">
                  <c:v>51</c:v>
                </c:pt>
                <c:pt idx="41">
                  <c:v>46</c:v>
                </c:pt>
                <c:pt idx="42">
                  <c:v>57</c:v>
                </c:pt>
                <c:pt idx="43">
                  <c:v>58</c:v>
                </c:pt>
                <c:pt idx="44">
                  <c:v>64</c:v>
                </c:pt>
                <c:pt idx="45">
                  <c:v>71</c:v>
                </c:pt>
                <c:pt idx="46">
                  <c:v>62</c:v>
                </c:pt>
                <c:pt idx="47">
                  <c:v>83</c:v>
                </c:pt>
                <c:pt idx="48">
                  <c:v>83</c:v>
                </c:pt>
                <c:pt idx="49">
                  <c:v>84</c:v>
                </c:pt>
                <c:pt idx="50">
                  <c:v>84</c:v>
                </c:pt>
                <c:pt idx="51">
                  <c:v>85</c:v>
                </c:pt>
                <c:pt idx="52">
                  <c:v>86</c:v>
                </c:pt>
                <c:pt idx="53">
                  <c:v>87</c:v>
                </c:pt>
                <c:pt idx="54">
                  <c:v>87</c:v>
                </c:pt>
                <c:pt idx="55">
                  <c:v>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460608"/>
        <c:axId val="79466496"/>
      </c:lineChart>
      <c:catAx>
        <c:axId val="7946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9466496"/>
        <c:crosses val="autoZero"/>
        <c:auto val="1"/>
        <c:lblAlgn val="ctr"/>
        <c:lblOffset val="100"/>
        <c:noMultiLvlLbl val="0"/>
      </c:catAx>
      <c:valAx>
        <c:axId val="79466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4606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75508040157854E-2"/>
          <c:y val="3.1197810785527608E-2"/>
          <c:w val="0.88645064459403455"/>
          <c:h val="0.83882200507477189"/>
        </c:manualLayout>
      </c:layout>
      <c:lineChart>
        <c:grouping val="standard"/>
        <c:varyColors val="0"/>
        <c:ser>
          <c:idx val="0"/>
          <c:order val="0"/>
          <c:tx>
            <c:strRef>
              <c:f>AnnahmeAlterZuw!$B$3</c:f>
              <c:strCache>
                <c:ptCount val="1"/>
                <c:pt idx="0">
                  <c:v>HB M</c:v>
                </c:pt>
              </c:strCache>
            </c:strRef>
          </c:tx>
          <c:spPr>
            <a:ln w="41275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AnnahmeAlterZuw!$A$4:$A$102</c:f>
              <c:numCache>
                <c:formatCode>General</c:formatCode>
                <c:ptCount val="99"/>
                <c:pt idx="0">
                  <c:v>0</c:v>
                </c:pt>
                <c:pt idx="5">
                  <c:v>5</c:v>
                </c:pt>
                <c:pt idx="10">
                  <c:v>10</c:v>
                </c:pt>
                <c:pt idx="15">
                  <c:v>15</c:v>
                </c:pt>
                <c:pt idx="20">
                  <c:v>20</c:v>
                </c:pt>
                <c:pt idx="25">
                  <c:v>25</c:v>
                </c:pt>
                <c:pt idx="30">
                  <c:v>30</c:v>
                </c:pt>
                <c:pt idx="35">
                  <c:v>35</c:v>
                </c:pt>
                <c:pt idx="40">
                  <c:v>40</c:v>
                </c:pt>
                <c:pt idx="45">
                  <c:v>45</c:v>
                </c:pt>
                <c:pt idx="50">
                  <c:v>50</c:v>
                </c:pt>
                <c:pt idx="55">
                  <c:v>55</c:v>
                </c:pt>
                <c:pt idx="60">
                  <c:v>60</c:v>
                </c:pt>
                <c:pt idx="65">
                  <c:v>65</c:v>
                </c:pt>
                <c:pt idx="70">
                  <c:v>70</c:v>
                </c:pt>
                <c:pt idx="75">
                  <c:v>75</c:v>
                </c:pt>
                <c:pt idx="80">
                  <c:v>80</c:v>
                </c:pt>
                <c:pt idx="85">
                  <c:v>85</c:v>
                </c:pt>
                <c:pt idx="90">
                  <c:v>90</c:v>
                </c:pt>
              </c:numCache>
            </c:numRef>
          </c:cat>
          <c:val>
            <c:numRef>
              <c:f>AnnahmeAlterZuw!$B$4:$B$102</c:f>
              <c:numCache>
                <c:formatCode>General</c:formatCode>
                <c:ptCount val="99"/>
                <c:pt idx="0">
                  <c:v>0.43789135217464886</c:v>
                </c:pt>
                <c:pt idx="1">
                  <c:v>0.8038585209003215</c:v>
                </c:pt>
                <c:pt idx="2">
                  <c:v>0.90539854459299374</c:v>
                </c:pt>
                <c:pt idx="3">
                  <c:v>0.7636655948553055</c:v>
                </c:pt>
                <c:pt idx="4">
                  <c:v>0.62827889659840919</c:v>
                </c:pt>
                <c:pt idx="5">
                  <c:v>0.5542392959891691</c:v>
                </c:pt>
                <c:pt idx="6">
                  <c:v>0.50346928414283287</c:v>
                </c:pt>
                <c:pt idx="7">
                  <c:v>0.47173802673887294</c:v>
                </c:pt>
                <c:pt idx="8">
                  <c:v>0.42096801489253682</c:v>
                </c:pt>
                <c:pt idx="9">
                  <c:v>0.42519884921306478</c:v>
                </c:pt>
                <c:pt idx="10">
                  <c:v>0.40827551193095279</c:v>
                </c:pt>
                <c:pt idx="11">
                  <c:v>0.42519884921306478</c:v>
                </c:pt>
                <c:pt idx="12">
                  <c:v>0.39346759180910479</c:v>
                </c:pt>
                <c:pt idx="13">
                  <c:v>0.40827551193095279</c:v>
                </c:pt>
                <c:pt idx="14">
                  <c:v>0.40192926045016075</c:v>
                </c:pt>
                <c:pt idx="15">
                  <c:v>0.46327635809781692</c:v>
                </c:pt>
                <c:pt idx="16">
                  <c:v>0.54789304450837706</c:v>
                </c:pt>
                <c:pt idx="17">
                  <c:v>0.91174479607378578</c:v>
                </c:pt>
                <c:pt idx="18">
                  <c:v>1.626755796243019</c:v>
                </c:pt>
                <c:pt idx="19">
                  <c:v>2.6992722964968694</c:v>
                </c:pt>
                <c:pt idx="20">
                  <c:v>3.6744796073785753</c:v>
                </c:pt>
                <c:pt idx="21">
                  <c:v>4.2710272465730243</c:v>
                </c:pt>
                <c:pt idx="22">
                  <c:v>4.5629548146894567</c:v>
                </c:pt>
                <c:pt idx="23">
                  <c:v>4.7491115247926885</c:v>
                </c:pt>
                <c:pt idx="24">
                  <c:v>4.8739211372482654</c:v>
                </c:pt>
                <c:pt idx="25">
                  <c:v>4.8294973768827214</c:v>
                </c:pt>
                <c:pt idx="26">
                  <c:v>4.6708410898629209</c:v>
                </c:pt>
                <c:pt idx="27">
                  <c:v>4.4212218649517689</c:v>
                </c:pt>
                <c:pt idx="28">
                  <c:v>4.0616009477068875</c:v>
                </c:pt>
                <c:pt idx="29">
                  <c:v>3.6427483499746152</c:v>
                </c:pt>
                <c:pt idx="30">
                  <c:v>3.2640886782873579</c:v>
                </c:pt>
                <c:pt idx="31">
                  <c:v>2.9361990184464375</c:v>
                </c:pt>
                <c:pt idx="32">
                  <c:v>2.6231172787273649</c:v>
                </c:pt>
                <c:pt idx="33">
                  <c:v>2.2867659502453881</c:v>
                </c:pt>
                <c:pt idx="34">
                  <c:v>2.0921475715011</c:v>
                </c:pt>
                <c:pt idx="35">
                  <c:v>1.8700287696733795</c:v>
                </c:pt>
                <c:pt idx="36">
                  <c:v>1.7113724826535792</c:v>
                </c:pt>
                <c:pt idx="37">
                  <c:v>1.4977153494669149</c:v>
                </c:pt>
                <c:pt idx="38">
                  <c:v>1.3644440683702825</c:v>
                </c:pt>
                <c:pt idx="39">
                  <c:v>1.2205957014723303</c:v>
                </c:pt>
                <c:pt idx="40">
                  <c:v>1.1486715180233542</c:v>
                </c:pt>
                <c:pt idx="41">
                  <c:v>1.1105940091386022</c:v>
                </c:pt>
                <c:pt idx="42">
                  <c:v>1.106363174818074</c:v>
                </c:pt>
                <c:pt idx="43">
                  <c:v>1.0936706718564901</c:v>
                </c:pt>
                <c:pt idx="44">
                  <c:v>1.0725165002538501</c:v>
                </c:pt>
                <c:pt idx="45">
                  <c:v>1.0725165002538501</c:v>
                </c:pt>
                <c:pt idx="46">
                  <c:v>1.045016077170418</c:v>
                </c:pt>
                <c:pt idx="47">
                  <c:v>1.004823151125402</c:v>
                </c:pt>
                <c:pt idx="48">
                  <c:v>0.93289896767642588</c:v>
                </c:pt>
                <c:pt idx="49">
                  <c:v>0.87155187002876966</c:v>
                </c:pt>
                <c:pt idx="50">
                  <c:v>0.82078185818243354</c:v>
                </c:pt>
                <c:pt idx="51">
                  <c:v>0.78693518361820958</c:v>
                </c:pt>
                <c:pt idx="52">
                  <c:v>0.7319343374513454</c:v>
                </c:pt>
                <c:pt idx="53">
                  <c:v>0.67058723980368928</c:v>
                </c:pt>
                <c:pt idx="54">
                  <c:v>0.61347097647656113</c:v>
                </c:pt>
                <c:pt idx="55">
                  <c:v>0.55847013030969705</c:v>
                </c:pt>
                <c:pt idx="56">
                  <c:v>0.4907767811812489</c:v>
                </c:pt>
                <c:pt idx="57">
                  <c:v>0.44846843797596891</c:v>
                </c:pt>
                <c:pt idx="58">
                  <c:v>0.40404467761042473</c:v>
                </c:pt>
                <c:pt idx="59">
                  <c:v>0.38712134032831275</c:v>
                </c:pt>
                <c:pt idx="60">
                  <c:v>0.34269757996276867</c:v>
                </c:pt>
                <c:pt idx="61">
                  <c:v>0.31942799119986465</c:v>
                </c:pt>
                <c:pt idx="62">
                  <c:v>0.29192756811643256</c:v>
                </c:pt>
                <c:pt idx="63">
                  <c:v>0.28769673379590455</c:v>
                </c:pt>
                <c:pt idx="64">
                  <c:v>0.29192756811643256</c:v>
                </c:pt>
                <c:pt idx="65">
                  <c:v>0.28135048231511256</c:v>
                </c:pt>
                <c:pt idx="66">
                  <c:v>0.2559654763919445</c:v>
                </c:pt>
                <c:pt idx="67">
                  <c:v>0.20519546454560839</c:v>
                </c:pt>
                <c:pt idx="68">
                  <c:v>0.17981045862244036</c:v>
                </c:pt>
                <c:pt idx="69">
                  <c:v>0.17769504146217635</c:v>
                </c:pt>
                <c:pt idx="70">
                  <c:v>0.17557962430191232</c:v>
                </c:pt>
                <c:pt idx="71">
                  <c:v>0.18615671010323234</c:v>
                </c:pt>
                <c:pt idx="72">
                  <c:v>0.17346420714164834</c:v>
                </c:pt>
                <c:pt idx="73">
                  <c:v>0.16288712134032832</c:v>
                </c:pt>
                <c:pt idx="74">
                  <c:v>0.14384836689795227</c:v>
                </c:pt>
                <c:pt idx="75">
                  <c:v>0.14807920121848028</c:v>
                </c:pt>
                <c:pt idx="76">
                  <c:v>0.14384836689795227</c:v>
                </c:pt>
                <c:pt idx="77">
                  <c:v>0.12269419529531223</c:v>
                </c:pt>
                <c:pt idx="78">
                  <c:v>0.11000169233372822</c:v>
                </c:pt>
                <c:pt idx="79">
                  <c:v>0.1036554408529362</c:v>
                </c:pt>
                <c:pt idx="80">
                  <c:v>9.519377221188019E-2</c:v>
                </c:pt>
                <c:pt idx="81">
                  <c:v>7.1924183448976137E-2</c:v>
                </c:pt>
                <c:pt idx="82">
                  <c:v>5.711626332712811E-2</c:v>
                </c:pt>
                <c:pt idx="83">
                  <c:v>6.3462514807920117E-2</c:v>
                </c:pt>
                <c:pt idx="84">
                  <c:v>5.9231680487392115E-2</c:v>
                </c:pt>
                <c:pt idx="85">
                  <c:v>6.1347097647656113E-2</c:v>
                </c:pt>
                <c:pt idx="86">
                  <c:v>5.5000846166864112E-2</c:v>
                </c:pt>
                <c:pt idx="87">
                  <c:v>5.711626332712811E-2</c:v>
                </c:pt>
                <c:pt idx="88">
                  <c:v>5.28854290066001E-2</c:v>
                </c:pt>
                <c:pt idx="89">
                  <c:v>4.865459468607209E-2</c:v>
                </c:pt>
                <c:pt idx="90">
                  <c:v>4.2308343205280083E-2</c:v>
                </c:pt>
                <c:pt idx="91">
                  <c:v>2.5385005923168051E-2</c:v>
                </c:pt>
                <c:pt idx="92">
                  <c:v>1.0577085801320021E-2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AnnahmeAlterZuw!$C$3</c:f>
              <c:strCache>
                <c:ptCount val="1"/>
                <c:pt idx="0">
                  <c:v>HB F</c:v>
                </c:pt>
              </c:strCache>
            </c:strRef>
          </c:tx>
          <c:spPr>
            <a:ln w="41275">
              <a:solidFill>
                <a:srgbClr val="C00000"/>
              </a:solidFill>
              <a:prstDash val="sysDot"/>
            </a:ln>
          </c:spPr>
          <c:marker>
            <c:symbol val="none"/>
          </c:marker>
          <c:cat>
            <c:numRef>
              <c:f>AnnahmeAlterZuw!$A$4:$A$102</c:f>
              <c:numCache>
                <c:formatCode>General</c:formatCode>
                <c:ptCount val="99"/>
                <c:pt idx="0">
                  <c:v>0</c:v>
                </c:pt>
                <c:pt idx="5">
                  <c:v>5</c:v>
                </c:pt>
                <c:pt idx="10">
                  <c:v>10</c:v>
                </c:pt>
                <c:pt idx="15">
                  <c:v>15</c:v>
                </c:pt>
                <c:pt idx="20">
                  <c:v>20</c:v>
                </c:pt>
                <c:pt idx="25">
                  <c:v>25</c:v>
                </c:pt>
                <c:pt idx="30">
                  <c:v>30</c:v>
                </c:pt>
                <c:pt idx="35">
                  <c:v>35</c:v>
                </c:pt>
                <c:pt idx="40">
                  <c:v>40</c:v>
                </c:pt>
                <c:pt idx="45">
                  <c:v>45</c:v>
                </c:pt>
                <c:pt idx="50">
                  <c:v>50</c:v>
                </c:pt>
                <c:pt idx="55">
                  <c:v>55</c:v>
                </c:pt>
                <c:pt idx="60">
                  <c:v>60</c:v>
                </c:pt>
                <c:pt idx="65">
                  <c:v>65</c:v>
                </c:pt>
                <c:pt idx="70">
                  <c:v>70</c:v>
                </c:pt>
                <c:pt idx="75">
                  <c:v>75</c:v>
                </c:pt>
                <c:pt idx="80">
                  <c:v>80</c:v>
                </c:pt>
                <c:pt idx="85">
                  <c:v>85</c:v>
                </c:pt>
                <c:pt idx="90">
                  <c:v>90</c:v>
                </c:pt>
              </c:numCache>
            </c:numRef>
          </c:cat>
          <c:val>
            <c:numRef>
              <c:f>AnnahmeAlterZuw!$C$4:$C$102</c:f>
              <c:numCache>
                <c:formatCode>General</c:formatCode>
                <c:ptCount val="99"/>
                <c:pt idx="0">
                  <c:v>0.40005218071922427</c:v>
                </c:pt>
                <c:pt idx="1">
                  <c:v>0.73705265904248385</c:v>
                </c:pt>
                <c:pt idx="2">
                  <c:v>0.85228508066269515</c:v>
                </c:pt>
                <c:pt idx="3">
                  <c:v>0.75227203548288901</c:v>
                </c:pt>
                <c:pt idx="4">
                  <c:v>0.64573640040005209</c:v>
                </c:pt>
                <c:pt idx="5">
                  <c:v>0.57833630473540021</c:v>
                </c:pt>
                <c:pt idx="6">
                  <c:v>0.50658781580206114</c:v>
                </c:pt>
                <c:pt idx="7">
                  <c:v>0.46745227638387615</c:v>
                </c:pt>
                <c:pt idx="8">
                  <c:v>0.42396834369700392</c:v>
                </c:pt>
                <c:pt idx="9">
                  <c:v>0.42614254033134757</c:v>
                </c:pt>
                <c:pt idx="10">
                  <c:v>0.39352959081619338</c:v>
                </c:pt>
                <c:pt idx="11">
                  <c:v>0.38048441101013175</c:v>
                </c:pt>
                <c:pt idx="12">
                  <c:v>0.34569726486063401</c:v>
                </c:pt>
                <c:pt idx="13">
                  <c:v>0.37831021437578816</c:v>
                </c:pt>
                <c:pt idx="14">
                  <c:v>0.40005218071922427</c:v>
                </c:pt>
                <c:pt idx="15">
                  <c:v>0.52180719224246641</c:v>
                </c:pt>
                <c:pt idx="16">
                  <c:v>0.65443318693742669</c:v>
                </c:pt>
                <c:pt idx="17">
                  <c:v>1.28277601426273</c:v>
                </c:pt>
                <c:pt idx="18">
                  <c:v>2.4524938035395922</c:v>
                </c:pt>
                <c:pt idx="19">
                  <c:v>4.0722702961255814</c:v>
                </c:pt>
                <c:pt idx="20">
                  <c:v>5.1332782536852628</c:v>
                </c:pt>
                <c:pt idx="21">
                  <c:v>5.5550724007479237</c:v>
                </c:pt>
                <c:pt idx="22">
                  <c:v>5.4920206983519595</c:v>
                </c:pt>
                <c:pt idx="23">
                  <c:v>5.4898465017176159</c:v>
                </c:pt>
                <c:pt idx="24">
                  <c:v>5.3833108666347789</c:v>
                </c:pt>
                <c:pt idx="25">
                  <c:v>5.1202330738792021</c:v>
                </c:pt>
                <c:pt idx="26">
                  <c:v>4.7527938426751311</c:v>
                </c:pt>
                <c:pt idx="27">
                  <c:v>4.3005609427316607</c:v>
                </c:pt>
                <c:pt idx="28">
                  <c:v>3.7722311605861631</c:v>
                </c:pt>
                <c:pt idx="29">
                  <c:v>3.2243336087315737</c:v>
                </c:pt>
                <c:pt idx="30">
                  <c:v>2.7481845458103229</c:v>
                </c:pt>
                <c:pt idx="31">
                  <c:v>2.3481323650910988</c:v>
                </c:pt>
                <c:pt idx="32">
                  <c:v>2.0263512632082445</c:v>
                </c:pt>
                <c:pt idx="33">
                  <c:v>1.7328347175718573</c:v>
                </c:pt>
                <c:pt idx="34">
                  <c:v>1.5175892507718398</c:v>
                </c:pt>
                <c:pt idx="35">
                  <c:v>1.3240857503152585</c:v>
                </c:pt>
                <c:pt idx="36">
                  <c:v>1.1458016262990824</c:v>
                </c:pt>
                <c:pt idx="37">
                  <c:v>1.0414401878505892</c:v>
                </c:pt>
                <c:pt idx="38">
                  <c:v>0.93490455276775231</c:v>
                </c:pt>
                <c:pt idx="39">
                  <c:v>0.90881419315562895</c:v>
                </c:pt>
                <c:pt idx="40">
                  <c:v>0.85011088402835144</c:v>
                </c:pt>
                <c:pt idx="41">
                  <c:v>0.80445275470713584</c:v>
                </c:pt>
                <c:pt idx="42">
                  <c:v>0.77401400182632518</c:v>
                </c:pt>
                <c:pt idx="43">
                  <c:v>0.77618819846066878</c:v>
                </c:pt>
                <c:pt idx="44">
                  <c:v>0.78271078836369967</c:v>
                </c:pt>
                <c:pt idx="45">
                  <c:v>0.78053659172935608</c:v>
                </c:pt>
                <c:pt idx="46">
                  <c:v>0.7631430186546071</c:v>
                </c:pt>
                <c:pt idx="47">
                  <c:v>0.75879462538591991</c:v>
                </c:pt>
                <c:pt idx="48">
                  <c:v>0.75009783884854553</c:v>
                </c:pt>
                <c:pt idx="49">
                  <c:v>0.74792364221420182</c:v>
                </c:pt>
                <c:pt idx="50">
                  <c:v>0.73922685567682744</c:v>
                </c:pt>
                <c:pt idx="51">
                  <c:v>0.69574292298995521</c:v>
                </c:pt>
                <c:pt idx="52">
                  <c:v>0.63051702395964693</c:v>
                </c:pt>
                <c:pt idx="53">
                  <c:v>0.58268469800408751</c:v>
                </c:pt>
                <c:pt idx="54">
                  <c:v>0.51528460233943563</c:v>
                </c:pt>
                <c:pt idx="55">
                  <c:v>0.4978910292646867</c:v>
                </c:pt>
                <c:pt idx="56">
                  <c:v>0.42396834369700392</c:v>
                </c:pt>
                <c:pt idx="57">
                  <c:v>0.40440057398791146</c:v>
                </c:pt>
                <c:pt idx="58">
                  <c:v>0.36743923120407007</c:v>
                </c:pt>
                <c:pt idx="59">
                  <c:v>0.36743923120407007</c:v>
                </c:pt>
                <c:pt idx="60">
                  <c:v>0.3500456581293212</c:v>
                </c:pt>
                <c:pt idx="61">
                  <c:v>0.33265208505457233</c:v>
                </c:pt>
                <c:pt idx="62">
                  <c:v>0.31308431534547981</c:v>
                </c:pt>
                <c:pt idx="63">
                  <c:v>0.30656172544244903</c:v>
                </c:pt>
                <c:pt idx="64">
                  <c:v>0.28264556246466932</c:v>
                </c:pt>
                <c:pt idx="65">
                  <c:v>0.27177457929295123</c:v>
                </c:pt>
                <c:pt idx="66">
                  <c:v>0.24568421968082793</c:v>
                </c:pt>
                <c:pt idx="67">
                  <c:v>0.21307127016567379</c:v>
                </c:pt>
                <c:pt idx="68">
                  <c:v>0.18915510718789408</c:v>
                </c:pt>
                <c:pt idx="69">
                  <c:v>0.17828412401617602</c:v>
                </c:pt>
                <c:pt idx="70">
                  <c:v>0.18698091055355046</c:v>
                </c:pt>
                <c:pt idx="71">
                  <c:v>0.18480671391920686</c:v>
                </c:pt>
                <c:pt idx="72">
                  <c:v>0.19567769709092492</c:v>
                </c:pt>
                <c:pt idx="73">
                  <c:v>0.20220028699395573</c:v>
                </c:pt>
                <c:pt idx="74">
                  <c:v>0.20654868026264295</c:v>
                </c:pt>
                <c:pt idx="75">
                  <c:v>0.19567769709092492</c:v>
                </c:pt>
                <c:pt idx="76">
                  <c:v>0.18698091055355046</c:v>
                </c:pt>
                <c:pt idx="77">
                  <c:v>0.16741314084445796</c:v>
                </c:pt>
                <c:pt idx="78">
                  <c:v>0.14784537113536547</c:v>
                </c:pt>
                <c:pt idx="79">
                  <c:v>0.14349697786667825</c:v>
                </c:pt>
                <c:pt idx="80">
                  <c:v>0.14132278123233466</c:v>
                </c:pt>
                <c:pt idx="81">
                  <c:v>0.14132278123233466</c:v>
                </c:pt>
                <c:pt idx="82">
                  <c:v>0.13480019132930382</c:v>
                </c:pt>
                <c:pt idx="83">
                  <c:v>0.14132278123233466</c:v>
                </c:pt>
                <c:pt idx="84">
                  <c:v>0.15219376440405269</c:v>
                </c:pt>
                <c:pt idx="85">
                  <c:v>0.15219376440405269</c:v>
                </c:pt>
                <c:pt idx="86">
                  <c:v>0.15219376440405269</c:v>
                </c:pt>
                <c:pt idx="87">
                  <c:v>0.14567117450102188</c:v>
                </c:pt>
                <c:pt idx="88">
                  <c:v>0.15001956776970909</c:v>
                </c:pt>
                <c:pt idx="89">
                  <c:v>0.14132278123233466</c:v>
                </c:pt>
                <c:pt idx="90">
                  <c:v>0.12392920815758578</c:v>
                </c:pt>
                <c:pt idx="91">
                  <c:v>9.5664651911118836E-2</c:v>
                </c:pt>
                <c:pt idx="92">
                  <c:v>7.1748488933339127E-2</c:v>
                </c:pt>
                <c:pt idx="93">
                  <c:v>5.0006522589903034E-2</c:v>
                </c:pt>
                <c:pt idx="94">
                  <c:v>3.9135539418184977E-2</c:v>
                </c:pt>
                <c:pt idx="95">
                  <c:v>1.9567769709092488E-2</c:v>
                </c:pt>
                <c:pt idx="96">
                  <c:v>1.087098317171805E-2</c:v>
                </c:pt>
                <c:pt idx="97">
                  <c:v>0</c:v>
                </c:pt>
                <c:pt idx="98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485568"/>
        <c:axId val="79581952"/>
      </c:lineChart>
      <c:catAx>
        <c:axId val="79485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Alter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9581952"/>
        <c:crosses val="autoZero"/>
        <c:auto val="1"/>
        <c:lblAlgn val="ctr"/>
        <c:lblOffset val="100"/>
        <c:noMultiLvlLbl val="0"/>
      </c:catAx>
      <c:valAx>
        <c:axId val="795819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Anteil Alter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9485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'Wand+Umz'!$S$4:$S$8</c:f>
              <c:strCache>
                <c:ptCount val="1"/>
                <c:pt idx="0">
                  <c:v>Zuzüge insg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'Wand+Umz'!$R$9:$R$56</c:f>
              <c:numCache>
                <c:formatCode>General</c:formatCode>
                <c:ptCount val="48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  <c:pt idx="36">
                  <c:v>2014</c:v>
                </c:pt>
                <c:pt idx="37">
                  <c:v>2015</c:v>
                </c:pt>
                <c:pt idx="38">
                  <c:v>2016</c:v>
                </c:pt>
                <c:pt idx="39">
                  <c:v>2017</c:v>
                </c:pt>
                <c:pt idx="40">
                  <c:v>2018</c:v>
                </c:pt>
                <c:pt idx="41">
                  <c:v>2019</c:v>
                </c:pt>
                <c:pt idx="42">
                  <c:v>2020</c:v>
                </c:pt>
                <c:pt idx="43">
                  <c:v>2021</c:v>
                </c:pt>
                <c:pt idx="44">
                  <c:v>2022</c:v>
                </c:pt>
                <c:pt idx="45">
                  <c:v>2023</c:v>
                </c:pt>
                <c:pt idx="46">
                  <c:v>2024</c:v>
                </c:pt>
                <c:pt idx="47">
                  <c:v>2025</c:v>
                </c:pt>
              </c:numCache>
            </c:numRef>
          </c:cat>
          <c:val>
            <c:numRef>
              <c:f>'Wand+Umz'!$S$9:$S$56</c:f>
              <c:numCache>
                <c:formatCode>General</c:formatCode>
                <c:ptCount val="48"/>
                <c:pt idx="0">
                  <c:v>331</c:v>
                </c:pt>
                <c:pt idx="1">
                  <c:v>324</c:v>
                </c:pt>
                <c:pt idx="2">
                  <c:v>359</c:v>
                </c:pt>
                <c:pt idx="3">
                  <c:v>362</c:v>
                </c:pt>
                <c:pt idx="4">
                  <c:v>275</c:v>
                </c:pt>
                <c:pt idx="5">
                  <c:v>307</c:v>
                </c:pt>
                <c:pt idx="6">
                  <c:v>294</c:v>
                </c:pt>
                <c:pt idx="7">
                  <c:v>408</c:v>
                </c:pt>
                <c:pt idx="8">
                  <c:v>284</c:v>
                </c:pt>
                <c:pt idx="9">
                  <c:v>407</c:v>
                </c:pt>
                <c:pt idx="10">
                  <c:v>375</c:v>
                </c:pt>
                <c:pt idx="11">
                  <c:v>554</c:v>
                </c:pt>
                <c:pt idx="12">
                  <c:v>503</c:v>
                </c:pt>
                <c:pt idx="13">
                  <c:v>426</c:v>
                </c:pt>
                <c:pt idx="14">
                  <c:v>384</c:v>
                </c:pt>
                <c:pt idx="15">
                  <c:v>256</c:v>
                </c:pt>
                <c:pt idx="16">
                  <c:v>307</c:v>
                </c:pt>
                <c:pt idx="17">
                  <c:v>398</c:v>
                </c:pt>
                <c:pt idx="18">
                  <c:v>385</c:v>
                </c:pt>
                <c:pt idx="19">
                  <c:v>380</c:v>
                </c:pt>
                <c:pt idx="20">
                  <c:v>517</c:v>
                </c:pt>
                <c:pt idx="21">
                  <c:v>453</c:v>
                </c:pt>
                <c:pt idx="22">
                  <c:v>677</c:v>
                </c:pt>
                <c:pt idx="23">
                  <c:v>799</c:v>
                </c:pt>
                <c:pt idx="24">
                  <c:v>663</c:v>
                </c:pt>
                <c:pt idx="25">
                  <c:v>756</c:v>
                </c:pt>
                <c:pt idx="26">
                  <c:v>716</c:v>
                </c:pt>
                <c:pt idx="27">
                  <c:v>676</c:v>
                </c:pt>
                <c:pt idx="28">
                  <c:v>696</c:v>
                </c:pt>
                <c:pt idx="29">
                  <c:v>616</c:v>
                </c:pt>
                <c:pt idx="30">
                  <c:v>541</c:v>
                </c:pt>
                <c:pt idx="31">
                  <c:v>536</c:v>
                </c:pt>
                <c:pt idx="32">
                  <c:v>616</c:v>
                </c:pt>
                <c:pt idx="33">
                  <c:v>598</c:v>
                </c:pt>
                <c:pt idx="34">
                  <c:v>564</c:v>
                </c:pt>
                <c:pt idx="35">
                  <c:v>580</c:v>
                </c:pt>
                <c:pt idx="36">
                  <c:v>527</c:v>
                </c:pt>
                <c:pt idx="37">
                  <c:v>644</c:v>
                </c:pt>
                <c:pt idx="38">
                  <c:v>644</c:v>
                </c:pt>
                <c:pt idx="39">
                  <c:v>646</c:v>
                </c:pt>
                <c:pt idx="40">
                  <c:v>629</c:v>
                </c:pt>
                <c:pt idx="41">
                  <c:v>629</c:v>
                </c:pt>
                <c:pt idx="42">
                  <c:v>721</c:v>
                </c:pt>
                <c:pt idx="43">
                  <c:v>721</c:v>
                </c:pt>
                <c:pt idx="44">
                  <c:v>633</c:v>
                </c:pt>
                <c:pt idx="45">
                  <c:v>620</c:v>
                </c:pt>
                <c:pt idx="46">
                  <c:v>612</c:v>
                </c:pt>
                <c:pt idx="47">
                  <c:v>612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'Wand+Umz'!$T$4:$T$8</c:f>
              <c:strCache>
                <c:ptCount val="1"/>
                <c:pt idx="0">
                  <c:v>Zuzüge</c:v>
                </c:pt>
              </c:strCache>
            </c:strRef>
          </c:tx>
          <c:spPr>
            <a:ln>
              <a:solidFill>
                <a:srgbClr val="E36C0A"/>
              </a:solidFill>
            </a:ln>
          </c:spPr>
          <c:marker>
            <c:symbol val="none"/>
          </c:marker>
          <c:cat>
            <c:numRef>
              <c:f>'Wand+Umz'!$R$9:$R$56</c:f>
              <c:numCache>
                <c:formatCode>General</c:formatCode>
                <c:ptCount val="48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  <c:pt idx="36">
                  <c:v>2014</c:v>
                </c:pt>
                <c:pt idx="37">
                  <c:v>2015</c:v>
                </c:pt>
                <c:pt idx="38">
                  <c:v>2016</c:v>
                </c:pt>
                <c:pt idx="39">
                  <c:v>2017</c:v>
                </c:pt>
                <c:pt idx="40">
                  <c:v>2018</c:v>
                </c:pt>
                <c:pt idx="41">
                  <c:v>2019</c:v>
                </c:pt>
                <c:pt idx="42">
                  <c:v>2020</c:v>
                </c:pt>
                <c:pt idx="43">
                  <c:v>2021</c:v>
                </c:pt>
                <c:pt idx="44">
                  <c:v>2022</c:v>
                </c:pt>
                <c:pt idx="45">
                  <c:v>2023</c:v>
                </c:pt>
                <c:pt idx="46">
                  <c:v>2024</c:v>
                </c:pt>
                <c:pt idx="47">
                  <c:v>2025</c:v>
                </c:pt>
              </c:numCache>
            </c:numRef>
          </c:cat>
          <c:val>
            <c:numRef>
              <c:f>'Wand+Umz'!$T$9:$T$56</c:f>
              <c:numCache>
                <c:formatCode>General</c:formatCode>
                <c:ptCount val="48"/>
                <c:pt idx="0">
                  <c:v>132</c:v>
                </c:pt>
                <c:pt idx="1">
                  <c:v>165</c:v>
                </c:pt>
                <c:pt idx="2">
                  <c:v>168</c:v>
                </c:pt>
                <c:pt idx="3">
                  <c:v>175</c:v>
                </c:pt>
                <c:pt idx="4">
                  <c:v>126</c:v>
                </c:pt>
                <c:pt idx="5">
                  <c:v>115</c:v>
                </c:pt>
                <c:pt idx="6">
                  <c:v>123</c:v>
                </c:pt>
                <c:pt idx="7">
                  <c:v>149</c:v>
                </c:pt>
                <c:pt idx="8">
                  <c:v>109</c:v>
                </c:pt>
                <c:pt idx="9">
                  <c:v>196</c:v>
                </c:pt>
                <c:pt idx="10">
                  <c:v>233</c:v>
                </c:pt>
                <c:pt idx="11">
                  <c:v>335</c:v>
                </c:pt>
                <c:pt idx="12">
                  <c:v>336</c:v>
                </c:pt>
                <c:pt idx="13">
                  <c:v>167</c:v>
                </c:pt>
                <c:pt idx="14">
                  <c:v>190</c:v>
                </c:pt>
                <c:pt idx="15">
                  <c:v>123</c:v>
                </c:pt>
                <c:pt idx="16">
                  <c:v>125</c:v>
                </c:pt>
                <c:pt idx="17">
                  <c:v>156</c:v>
                </c:pt>
                <c:pt idx="18">
                  <c:v>134</c:v>
                </c:pt>
                <c:pt idx="19">
                  <c:v>182</c:v>
                </c:pt>
                <c:pt idx="20">
                  <c:v>202</c:v>
                </c:pt>
                <c:pt idx="21">
                  <c:v>195</c:v>
                </c:pt>
                <c:pt idx="22">
                  <c:v>223</c:v>
                </c:pt>
                <c:pt idx="23">
                  <c:v>268</c:v>
                </c:pt>
                <c:pt idx="24">
                  <c:v>249</c:v>
                </c:pt>
                <c:pt idx="25">
                  <c:v>241</c:v>
                </c:pt>
                <c:pt idx="26">
                  <c:v>208</c:v>
                </c:pt>
                <c:pt idx="27">
                  <c:v>268</c:v>
                </c:pt>
                <c:pt idx="28">
                  <c:v>280</c:v>
                </c:pt>
                <c:pt idx="29">
                  <c:v>230</c:v>
                </c:pt>
                <c:pt idx="30">
                  <c:v>213</c:v>
                </c:pt>
                <c:pt idx="31">
                  <c:v>250</c:v>
                </c:pt>
                <c:pt idx="32">
                  <c:v>250</c:v>
                </c:pt>
                <c:pt idx="33">
                  <c:v>211</c:v>
                </c:pt>
                <c:pt idx="34">
                  <c:v>239</c:v>
                </c:pt>
                <c:pt idx="35">
                  <c:v>258</c:v>
                </c:pt>
                <c:pt idx="36">
                  <c:v>238</c:v>
                </c:pt>
                <c:pt idx="37">
                  <c:v>243</c:v>
                </c:pt>
                <c:pt idx="38">
                  <c:v>328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'Wand+Umz'!$V$4:$V$8</c:f>
              <c:strCache>
                <c:ptCount val="1"/>
                <c:pt idx="0">
                  <c:v>Fortzüge insg</c:v>
                </c:pt>
              </c:strCache>
            </c:strRef>
          </c:tx>
          <c:spPr>
            <a:ln>
              <a:solidFill>
                <a:srgbClr val="003399">
                  <a:alpha val="0"/>
                </a:srgbClr>
              </a:solidFill>
            </a:ln>
          </c:spPr>
          <c:marker>
            <c:symbol val="none"/>
          </c:marker>
          <c:cat>
            <c:numRef>
              <c:f>'Wand+Umz'!$R$9:$R$56</c:f>
              <c:numCache>
                <c:formatCode>General</c:formatCode>
                <c:ptCount val="48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  <c:pt idx="36">
                  <c:v>2014</c:v>
                </c:pt>
                <c:pt idx="37">
                  <c:v>2015</c:v>
                </c:pt>
                <c:pt idx="38">
                  <c:v>2016</c:v>
                </c:pt>
                <c:pt idx="39">
                  <c:v>2017</c:v>
                </c:pt>
                <c:pt idx="40">
                  <c:v>2018</c:v>
                </c:pt>
                <c:pt idx="41">
                  <c:v>2019</c:v>
                </c:pt>
                <c:pt idx="42">
                  <c:v>2020</c:v>
                </c:pt>
                <c:pt idx="43">
                  <c:v>2021</c:v>
                </c:pt>
                <c:pt idx="44">
                  <c:v>2022</c:v>
                </c:pt>
                <c:pt idx="45">
                  <c:v>2023</c:v>
                </c:pt>
                <c:pt idx="46">
                  <c:v>2024</c:v>
                </c:pt>
                <c:pt idx="47">
                  <c:v>2025</c:v>
                </c:pt>
              </c:numCache>
            </c:numRef>
          </c:cat>
          <c:val>
            <c:numRef>
              <c:f>'Wand+Umz'!$V$9:$V$56</c:f>
              <c:numCache>
                <c:formatCode>General</c:formatCode>
                <c:ptCount val="48"/>
                <c:pt idx="0">
                  <c:v>-278</c:v>
                </c:pt>
                <c:pt idx="1">
                  <c:v>-236</c:v>
                </c:pt>
                <c:pt idx="2">
                  <c:v>-319</c:v>
                </c:pt>
                <c:pt idx="3">
                  <c:v>-296</c:v>
                </c:pt>
                <c:pt idx="4">
                  <c:v>-310</c:v>
                </c:pt>
                <c:pt idx="5">
                  <c:v>-296</c:v>
                </c:pt>
                <c:pt idx="6">
                  <c:v>-294</c:v>
                </c:pt>
                <c:pt idx="7">
                  <c:v>-286</c:v>
                </c:pt>
                <c:pt idx="8">
                  <c:v>-308</c:v>
                </c:pt>
                <c:pt idx="9">
                  <c:v>-374</c:v>
                </c:pt>
                <c:pt idx="10">
                  <c:v>-467</c:v>
                </c:pt>
                <c:pt idx="11">
                  <c:v>-449</c:v>
                </c:pt>
                <c:pt idx="12">
                  <c:v>-585</c:v>
                </c:pt>
                <c:pt idx="13">
                  <c:v>-311</c:v>
                </c:pt>
                <c:pt idx="14">
                  <c:v>-325</c:v>
                </c:pt>
                <c:pt idx="15">
                  <c:v>-336</c:v>
                </c:pt>
                <c:pt idx="16">
                  <c:v>-289</c:v>
                </c:pt>
                <c:pt idx="17">
                  <c:v>-376</c:v>
                </c:pt>
                <c:pt idx="18">
                  <c:v>-345</c:v>
                </c:pt>
                <c:pt idx="19">
                  <c:v>-315</c:v>
                </c:pt>
                <c:pt idx="20">
                  <c:v>-368</c:v>
                </c:pt>
                <c:pt idx="21">
                  <c:v>-406</c:v>
                </c:pt>
                <c:pt idx="22">
                  <c:v>-379</c:v>
                </c:pt>
                <c:pt idx="23">
                  <c:v>-358</c:v>
                </c:pt>
                <c:pt idx="24">
                  <c:v>-313</c:v>
                </c:pt>
                <c:pt idx="25">
                  <c:v>-405</c:v>
                </c:pt>
                <c:pt idx="26">
                  <c:v>-364</c:v>
                </c:pt>
                <c:pt idx="27">
                  <c:v>-399</c:v>
                </c:pt>
                <c:pt idx="28">
                  <c:v>-405</c:v>
                </c:pt>
                <c:pt idx="29">
                  <c:v>-403</c:v>
                </c:pt>
                <c:pt idx="30">
                  <c:v>-431</c:v>
                </c:pt>
                <c:pt idx="31">
                  <c:v>-420</c:v>
                </c:pt>
                <c:pt idx="32">
                  <c:v>-412</c:v>
                </c:pt>
                <c:pt idx="33">
                  <c:v>-452</c:v>
                </c:pt>
                <c:pt idx="34">
                  <c:v>-447</c:v>
                </c:pt>
                <c:pt idx="35">
                  <c:v>-546</c:v>
                </c:pt>
                <c:pt idx="36">
                  <c:v>-463</c:v>
                </c:pt>
                <c:pt idx="37">
                  <c:v>-486</c:v>
                </c:pt>
                <c:pt idx="38">
                  <c:v>-555</c:v>
                </c:pt>
                <c:pt idx="39">
                  <c:v>-619</c:v>
                </c:pt>
                <c:pt idx="40">
                  <c:v>-628</c:v>
                </c:pt>
                <c:pt idx="41">
                  <c:v>-627</c:v>
                </c:pt>
                <c:pt idx="42">
                  <c:v>-632</c:v>
                </c:pt>
                <c:pt idx="43">
                  <c:v>-633</c:v>
                </c:pt>
                <c:pt idx="44">
                  <c:v>-642</c:v>
                </c:pt>
                <c:pt idx="45">
                  <c:v>-632</c:v>
                </c:pt>
                <c:pt idx="46">
                  <c:v>-624</c:v>
                </c:pt>
                <c:pt idx="47">
                  <c:v>-617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'Wand+Umz'!$W$4:$W$8</c:f>
              <c:strCache>
                <c:ptCount val="1"/>
                <c:pt idx="0">
                  <c:v>Fortzüge</c:v>
                </c:pt>
              </c:strCache>
            </c:strRef>
          </c:tx>
          <c:spPr>
            <a:ln>
              <a:solidFill>
                <a:srgbClr val="3399FF">
                  <a:alpha val="0"/>
                </a:srgbClr>
              </a:solidFill>
            </a:ln>
          </c:spPr>
          <c:marker>
            <c:symbol val="none"/>
          </c:marker>
          <c:cat>
            <c:numRef>
              <c:f>'Wand+Umz'!$R$9:$R$56</c:f>
              <c:numCache>
                <c:formatCode>General</c:formatCode>
                <c:ptCount val="48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  <c:pt idx="36">
                  <c:v>2014</c:v>
                </c:pt>
                <c:pt idx="37">
                  <c:v>2015</c:v>
                </c:pt>
                <c:pt idx="38">
                  <c:v>2016</c:v>
                </c:pt>
                <c:pt idx="39">
                  <c:v>2017</c:v>
                </c:pt>
                <c:pt idx="40">
                  <c:v>2018</c:v>
                </c:pt>
                <c:pt idx="41">
                  <c:v>2019</c:v>
                </c:pt>
                <c:pt idx="42">
                  <c:v>2020</c:v>
                </c:pt>
                <c:pt idx="43">
                  <c:v>2021</c:v>
                </c:pt>
                <c:pt idx="44">
                  <c:v>2022</c:v>
                </c:pt>
                <c:pt idx="45">
                  <c:v>2023</c:v>
                </c:pt>
                <c:pt idx="46">
                  <c:v>2024</c:v>
                </c:pt>
                <c:pt idx="47">
                  <c:v>2025</c:v>
                </c:pt>
              </c:numCache>
            </c:numRef>
          </c:cat>
          <c:val>
            <c:numRef>
              <c:f>'Wand+Umz'!$W$9:$W$56</c:f>
              <c:numCache>
                <c:formatCode>General</c:formatCode>
                <c:ptCount val="48"/>
                <c:pt idx="0">
                  <c:v>-121</c:v>
                </c:pt>
                <c:pt idx="1">
                  <c:v>-162</c:v>
                </c:pt>
                <c:pt idx="2">
                  <c:v>-173</c:v>
                </c:pt>
                <c:pt idx="3">
                  <c:v>-159</c:v>
                </c:pt>
                <c:pt idx="4">
                  <c:v>-159</c:v>
                </c:pt>
                <c:pt idx="5">
                  <c:v>-159</c:v>
                </c:pt>
                <c:pt idx="6">
                  <c:v>-124</c:v>
                </c:pt>
                <c:pt idx="7">
                  <c:v>-154</c:v>
                </c:pt>
                <c:pt idx="8">
                  <c:v>-150</c:v>
                </c:pt>
                <c:pt idx="9">
                  <c:v>-164</c:v>
                </c:pt>
                <c:pt idx="10">
                  <c:v>-152</c:v>
                </c:pt>
                <c:pt idx="11">
                  <c:v>-193</c:v>
                </c:pt>
                <c:pt idx="12">
                  <c:v>-222</c:v>
                </c:pt>
                <c:pt idx="13">
                  <c:v>-174</c:v>
                </c:pt>
                <c:pt idx="14">
                  <c:v>-168</c:v>
                </c:pt>
                <c:pt idx="15">
                  <c:v>-151</c:v>
                </c:pt>
                <c:pt idx="16">
                  <c:v>-184</c:v>
                </c:pt>
                <c:pt idx="17">
                  <c:v>-170</c:v>
                </c:pt>
                <c:pt idx="18">
                  <c:v>-198</c:v>
                </c:pt>
                <c:pt idx="19">
                  <c:v>-169</c:v>
                </c:pt>
                <c:pt idx="20">
                  <c:v>-173</c:v>
                </c:pt>
                <c:pt idx="21">
                  <c:v>-215</c:v>
                </c:pt>
                <c:pt idx="22">
                  <c:v>-200</c:v>
                </c:pt>
                <c:pt idx="23">
                  <c:v>-189</c:v>
                </c:pt>
                <c:pt idx="24">
                  <c:v>-172</c:v>
                </c:pt>
                <c:pt idx="25">
                  <c:v>-216</c:v>
                </c:pt>
                <c:pt idx="26">
                  <c:v>-212</c:v>
                </c:pt>
                <c:pt idx="27">
                  <c:v>-237</c:v>
                </c:pt>
                <c:pt idx="28">
                  <c:v>-206</c:v>
                </c:pt>
                <c:pt idx="29">
                  <c:v>-235</c:v>
                </c:pt>
                <c:pt idx="30">
                  <c:v>-241</c:v>
                </c:pt>
                <c:pt idx="31">
                  <c:v>-239</c:v>
                </c:pt>
                <c:pt idx="32">
                  <c:v>-218</c:v>
                </c:pt>
                <c:pt idx="33">
                  <c:v>-242</c:v>
                </c:pt>
                <c:pt idx="34">
                  <c:v>-218</c:v>
                </c:pt>
                <c:pt idx="35">
                  <c:v>-268</c:v>
                </c:pt>
                <c:pt idx="36">
                  <c:v>-256</c:v>
                </c:pt>
                <c:pt idx="37">
                  <c:v>-261</c:v>
                </c:pt>
                <c:pt idx="38">
                  <c:v>-309</c:v>
                </c:pt>
              </c:numCache>
            </c:numRef>
          </c:val>
          <c:smooth val="0"/>
        </c:ser>
        <c:ser>
          <c:idx val="8"/>
          <c:order val="4"/>
          <c:tx>
            <c:strRef>
              <c:f>'Wand+Umz'!$AA$4:$AA$8</c:f>
              <c:strCache>
                <c:ptCount val="1"/>
                <c:pt idx="0">
                  <c:v>Saldo</c:v>
                </c:pt>
              </c:strCache>
            </c:strRef>
          </c:tx>
          <c:spPr>
            <a:ln w="41275" cmpd="sng">
              <a:solidFill>
                <a:schemeClr val="bg1">
                  <a:lumMod val="65000"/>
                  <a:alpha val="0"/>
                </a:schemeClr>
              </a:solidFill>
            </a:ln>
          </c:spPr>
          <c:marker>
            <c:symbol val="none"/>
          </c:marker>
          <c:cat>
            <c:numRef>
              <c:f>'Wand+Umz'!$R$9:$R$56</c:f>
              <c:numCache>
                <c:formatCode>General</c:formatCode>
                <c:ptCount val="48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  <c:pt idx="36">
                  <c:v>2014</c:v>
                </c:pt>
                <c:pt idx="37">
                  <c:v>2015</c:v>
                </c:pt>
                <c:pt idx="38">
                  <c:v>2016</c:v>
                </c:pt>
                <c:pt idx="39">
                  <c:v>2017</c:v>
                </c:pt>
                <c:pt idx="40">
                  <c:v>2018</c:v>
                </c:pt>
                <c:pt idx="41">
                  <c:v>2019</c:v>
                </c:pt>
                <c:pt idx="42">
                  <c:v>2020</c:v>
                </c:pt>
                <c:pt idx="43">
                  <c:v>2021</c:v>
                </c:pt>
                <c:pt idx="44">
                  <c:v>2022</c:v>
                </c:pt>
                <c:pt idx="45">
                  <c:v>2023</c:v>
                </c:pt>
                <c:pt idx="46">
                  <c:v>2024</c:v>
                </c:pt>
                <c:pt idx="47">
                  <c:v>2025</c:v>
                </c:pt>
              </c:numCache>
            </c:numRef>
          </c:cat>
          <c:val>
            <c:numRef>
              <c:f>'Wand+Umz'!$AA$9:$AA$56</c:f>
              <c:numCache>
                <c:formatCode>General</c:formatCode>
                <c:ptCount val="48"/>
                <c:pt idx="0">
                  <c:v>53</c:v>
                </c:pt>
                <c:pt idx="1">
                  <c:v>88</c:v>
                </c:pt>
                <c:pt idx="2">
                  <c:v>40</c:v>
                </c:pt>
                <c:pt idx="3">
                  <c:v>66</c:v>
                </c:pt>
                <c:pt idx="4">
                  <c:v>-35</c:v>
                </c:pt>
                <c:pt idx="5">
                  <c:v>11</c:v>
                </c:pt>
                <c:pt idx="6">
                  <c:v>0</c:v>
                </c:pt>
                <c:pt idx="7">
                  <c:v>122</c:v>
                </c:pt>
                <c:pt idx="8">
                  <c:v>-24</c:v>
                </c:pt>
                <c:pt idx="9">
                  <c:v>33</c:v>
                </c:pt>
                <c:pt idx="10">
                  <c:v>-92</c:v>
                </c:pt>
                <c:pt idx="11">
                  <c:v>105</c:v>
                </c:pt>
                <c:pt idx="12">
                  <c:v>-82</c:v>
                </c:pt>
                <c:pt idx="13">
                  <c:v>115</c:v>
                </c:pt>
                <c:pt idx="14">
                  <c:v>59</c:v>
                </c:pt>
                <c:pt idx="15">
                  <c:v>-80</c:v>
                </c:pt>
                <c:pt idx="16">
                  <c:v>18</c:v>
                </c:pt>
                <c:pt idx="17">
                  <c:v>22</c:v>
                </c:pt>
                <c:pt idx="18">
                  <c:v>40</c:v>
                </c:pt>
                <c:pt idx="19">
                  <c:v>65</c:v>
                </c:pt>
                <c:pt idx="20">
                  <c:v>149</c:v>
                </c:pt>
                <c:pt idx="21">
                  <c:v>47</c:v>
                </c:pt>
                <c:pt idx="22">
                  <c:v>298</c:v>
                </c:pt>
                <c:pt idx="23">
                  <c:v>441</c:v>
                </c:pt>
                <c:pt idx="24">
                  <c:v>350</c:v>
                </c:pt>
                <c:pt idx="25">
                  <c:v>351</c:v>
                </c:pt>
                <c:pt idx="26">
                  <c:v>352</c:v>
                </c:pt>
                <c:pt idx="27">
                  <c:v>277</c:v>
                </c:pt>
                <c:pt idx="28">
                  <c:v>291</c:v>
                </c:pt>
                <c:pt idx="29">
                  <c:v>213</c:v>
                </c:pt>
                <c:pt idx="30">
                  <c:v>110</c:v>
                </c:pt>
                <c:pt idx="31">
                  <c:v>116</c:v>
                </c:pt>
                <c:pt idx="32">
                  <c:v>204</c:v>
                </c:pt>
                <c:pt idx="33">
                  <c:v>146</c:v>
                </c:pt>
                <c:pt idx="34">
                  <c:v>117</c:v>
                </c:pt>
                <c:pt idx="35">
                  <c:v>34</c:v>
                </c:pt>
                <c:pt idx="36">
                  <c:v>64</c:v>
                </c:pt>
                <c:pt idx="37">
                  <c:v>158</c:v>
                </c:pt>
                <c:pt idx="38">
                  <c:v>89</c:v>
                </c:pt>
                <c:pt idx="39">
                  <c:v>27</c:v>
                </c:pt>
                <c:pt idx="40">
                  <c:v>1</c:v>
                </c:pt>
                <c:pt idx="41">
                  <c:v>2</c:v>
                </c:pt>
                <c:pt idx="42">
                  <c:v>89</c:v>
                </c:pt>
                <c:pt idx="43">
                  <c:v>88</c:v>
                </c:pt>
                <c:pt idx="44">
                  <c:v>-9</c:v>
                </c:pt>
                <c:pt idx="45">
                  <c:v>-12</c:v>
                </c:pt>
                <c:pt idx="46">
                  <c:v>-12</c:v>
                </c:pt>
                <c:pt idx="47">
                  <c:v>-5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249216"/>
        <c:axId val="80250752"/>
      </c:lineChart>
      <c:catAx>
        <c:axId val="8024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80250752"/>
        <c:crosses val="autoZero"/>
        <c:auto val="1"/>
        <c:lblAlgn val="ctr"/>
        <c:lblOffset val="100"/>
        <c:noMultiLvlLbl val="0"/>
      </c:catAx>
      <c:valAx>
        <c:axId val="80250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249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'Wand+Umz'!$S$4:$S$8</c:f>
              <c:strCache>
                <c:ptCount val="1"/>
                <c:pt idx="0">
                  <c:v>Zuzüge insg</c:v>
                </c:pt>
              </c:strCache>
            </c:strRef>
          </c:tx>
          <c:spPr>
            <a:ln>
              <a:solidFill>
                <a:srgbClr val="C00000">
                  <a:alpha val="0"/>
                </a:srgbClr>
              </a:solidFill>
            </a:ln>
          </c:spPr>
          <c:marker>
            <c:symbol val="none"/>
          </c:marker>
          <c:cat>
            <c:numRef>
              <c:f>'Wand+Umz'!$R$9:$R$56</c:f>
              <c:numCache>
                <c:formatCode>General</c:formatCode>
                <c:ptCount val="48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  <c:pt idx="36">
                  <c:v>2014</c:v>
                </c:pt>
                <c:pt idx="37">
                  <c:v>2015</c:v>
                </c:pt>
                <c:pt idx="38">
                  <c:v>2016</c:v>
                </c:pt>
                <c:pt idx="39">
                  <c:v>2017</c:v>
                </c:pt>
                <c:pt idx="40">
                  <c:v>2018</c:v>
                </c:pt>
                <c:pt idx="41">
                  <c:v>2019</c:v>
                </c:pt>
                <c:pt idx="42">
                  <c:v>2020</c:v>
                </c:pt>
                <c:pt idx="43">
                  <c:v>2021</c:v>
                </c:pt>
                <c:pt idx="44">
                  <c:v>2022</c:v>
                </c:pt>
                <c:pt idx="45">
                  <c:v>2023</c:v>
                </c:pt>
                <c:pt idx="46">
                  <c:v>2024</c:v>
                </c:pt>
                <c:pt idx="47">
                  <c:v>2025</c:v>
                </c:pt>
              </c:numCache>
            </c:numRef>
          </c:cat>
          <c:val>
            <c:numRef>
              <c:f>'Wand+Umz'!$S$9:$S$56</c:f>
              <c:numCache>
                <c:formatCode>General</c:formatCode>
                <c:ptCount val="48"/>
                <c:pt idx="0">
                  <c:v>331</c:v>
                </c:pt>
                <c:pt idx="1">
                  <c:v>324</c:v>
                </c:pt>
                <c:pt idx="2">
                  <c:v>359</c:v>
                </c:pt>
                <c:pt idx="3">
                  <c:v>362</c:v>
                </c:pt>
                <c:pt idx="4">
                  <c:v>275</c:v>
                </c:pt>
                <c:pt idx="5">
                  <c:v>307</c:v>
                </c:pt>
                <c:pt idx="6">
                  <c:v>294</c:v>
                </c:pt>
                <c:pt idx="7">
                  <c:v>408</c:v>
                </c:pt>
                <c:pt idx="8">
                  <c:v>284</c:v>
                </c:pt>
                <c:pt idx="9">
                  <c:v>407</c:v>
                </c:pt>
                <c:pt idx="10">
                  <c:v>375</c:v>
                </c:pt>
                <c:pt idx="11">
                  <c:v>554</c:v>
                </c:pt>
                <c:pt idx="12">
                  <c:v>503</c:v>
                </c:pt>
                <c:pt idx="13">
                  <c:v>426</c:v>
                </c:pt>
                <c:pt idx="14">
                  <c:v>384</c:v>
                </c:pt>
                <c:pt idx="15">
                  <c:v>256</c:v>
                </c:pt>
                <c:pt idx="16">
                  <c:v>307</c:v>
                </c:pt>
                <c:pt idx="17">
                  <c:v>398</c:v>
                </c:pt>
                <c:pt idx="18">
                  <c:v>385</c:v>
                </c:pt>
                <c:pt idx="19">
                  <c:v>380</c:v>
                </c:pt>
                <c:pt idx="20">
                  <c:v>517</c:v>
                </c:pt>
                <c:pt idx="21">
                  <c:v>453</c:v>
                </c:pt>
                <c:pt idx="22">
                  <c:v>677</c:v>
                </c:pt>
                <c:pt idx="23">
                  <c:v>799</c:v>
                </c:pt>
                <c:pt idx="24">
                  <c:v>663</c:v>
                </c:pt>
                <c:pt idx="25">
                  <c:v>756</c:v>
                </c:pt>
                <c:pt idx="26">
                  <c:v>716</c:v>
                </c:pt>
                <c:pt idx="27">
                  <c:v>676</c:v>
                </c:pt>
                <c:pt idx="28">
                  <c:v>696</c:v>
                </c:pt>
                <c:pt idx="29">
                  <c:v>616</c:v>
                </c:pt>
                <c:pt idx="30">
                  <c:v>541</c:v>
                </c:pt>
                <c:pt idx="31">
                  <c:v>536</c:v>
                </c:pt>
                <c:pt idx="32">
                  <c:v>616</c:v>
                </c:pt>
                <c:pt idx="33">
                  <c:v>598</c:v>
                </c:pt>
                <c:pt idx="34">
                  <c:v>564</c:v>
                </c:pt>
                <c:pt idx="35">
                  <c:v>580</c:v>
                </c:pt>
                <c:pt idx="36">
                  <c:v>527</c:v>
                </c:pt>
                <c:pt idx="37">
                  <c:v>644</c:v>
                </c:pt>
                <c:pt idx="38">
                  <c:v>644</c:v>
                </c:pt>
                <c:pt idx="39">
                  <c:v>646</c:v>
                </c:pt>
                <c:pt idx="40">
                  <c:v>629</c:v>
                </c:pt>
                <c:pt idx="41">
                  <c:v>629</c:v>
                </c:pt>
                <c:pt idx="42">
                  <c:v>721</c:v>
                </c:pt>
                <c:pt idx="43">
                  <c:v>721</c:v>
                </c:pt>
                <c:pt idx="44">
                  <c:v>633</c:v>
                </c:pt>
                <c:pt idx="45">
                  <c:v>620</c:v>
                </c:pt>
                <c:pt idx="46">
                  <c:v>612</c:v>
                </c:pt>
                <c:pt idx="47">
                  <c:v>612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'Wand+Umz'!$T$4:$T$8</c:f>
              <c:strCache>
                <c:ptCount val="1"/>
                <c:pt idx="0">
                  <c:v>Zuzüge</c:v>
                </c:pt>
              </c:strCache>
            </c:strRef>
          </c:tx>
          <c:spPr>
            <a:ln>
              <a:solidFill>
                <a:srgbClr val="E36C0A">
                  <a:alpha val="0"/>
                </a:srgbClr>
              </a:solidFill>
            </a:ln>
          </c:spPr>
          <c:marker>
            <c:symbol val="none"/>
          </c:marker>
          <c:cat>
            <c:numRef>
              <c:f>'Wand+Umz'!$R$9:$R$56</c:f>
              <c:numCache>
                <c:formatCode>General</c:formatCode>
                <c:ptCount val="48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  <c:pt idx="36">
                  <c:v>2014</c:v>
                </c:pt>
                <c:pt idx="37">
                  <c:v>2015</c:v>
                </c:pt>
                <c:pt idx="38">
                  <c:v>2016</c:v>
                </c:pt>
                <c:pt idx="39">
                  <c:v>2017</c:v>
                </c:pt>
                <c:pt idx="40">
                  <c:v>2018</c:v>
                </c:pt>
                <c:pt idx="41">
                  <c:v>2019</c:v>
                </c:pt>
                <c:pt idx="42">
                  <c:v>2020</c:v>
                </c:pt>
                <c:pt idx="43">
                  <c:v>2021</c:v>
                </c:pt>
                <c:pt idx="44">
                  <c:v>2022</c:v>
                </c:pt>
                <c:pt idx="45">
                  <c:v>2023</c:v>
                </c:pt>
                <c:pt idx="46">
                  <c:v>2024</c:v>
                </c:pt>
                <c:pt idx="47">
                  <c:v>2025</c:v>
                </c:pt>
              </c:numCache>
            </c:numRef>
          </c:cat>
          <c:val>
            <c:numRef>
              <c:f>'Wand+Umz'!$T$9:$T$56</c:f>
              <c:numCache>
                <c:formatCode>General</c:formatCode>
                <c:ptCount val="48"/>
                <c:pt idx="0">
                  <c:v>132</c:v>
                </c:pt>
                <c:pt idx="1">
                  <c:v>165</c:v>
                </c:pt>
                <c:pt idx="2">
                  <c:v>168</c:v>
                </c:pt>
                <c:pt idx="3">
                  <c:v>175</c:v>
                </c:pt>
                <c:pt idx="4">
                  <c:v>126</c:v>
                </c:pt>
                <c:pt idx="5">
                  <c:v>115</c:v>
                </c:pt>
                <c:pt idx="6">
                  <c:v>123</c:v>
                </c:pt>
                <c:pt idx="7">
                  <c:v>149</c:v>
                </c:pt>
                <c:pt idx="8">
                  <c:v>109</c:v>
                </c:pt>
                <c:pt idx="9">
                  <c:v>196</c:v>
                </c:pt>
                <c:pt idx="10">
                  <c:v>233</c:v>
                </c:pt>
                <c:pt idx="11">
                  <c:v>335</c:v>
                </c:pt>
                <c:pt idx="12">
                  <c:v>336</c:v>
                </c:pt>
                <c:pt idx="13">
                  <c:v>167</c:v>
                </c:pt>
                <c:pt idx="14">
                  <c:v>190</c:v>
                </c:pt>
                <c:pt idx="15">
                  <c:v>123</c:v>
                </c:pt>
                <c:pt idx="16">
                  <c:v>125</c:v>
                </c:pt>
                <c:pt idx="17">
                  <c:v>156</c:v>
                </c:pt>
                <c:pt idx="18">
                  <c:v>134</c:v>
                </c:pt>
                <c:pt idx="19">
                  <c:v>182</c:v>
                </c:pt>
                <c:pt idx="20">
                  <c:v>202</c:v>
                </c:pt>
                <c:pt idx="21">
                  <c:v>195</c:v>
                </c:pt>
                <c:pt idx="22">
                  <c:v>223</c:v>
                </c:pt>
                <c:pt idx="23">
                  <c:v>268</c:v>
                </c:pt>
                <c:pt idx="24">
                  <c:v>249</c:v>
                </c:pt>
                <c:pt idx="25">
                  <c:v>241</c:v>
                </c:pt>
                <c:pt idx="26">
                  <c:v>208</c:v>
                </c:pt>
                <c:pt idx="27">
                  <c:v>268</c:v>
                </c:pt>
                <c:pt idx="28">
                  <c:v>280</c:v>
                </c:pt>
                <c:pt idx="29">
                  <c:v>230</c:v>
                </c:pt>
                <c:pt idx="30">
                  <c:v>213</c:v>
                </c:pt>
                <c:pt idx="31">
                  <c:v>250</c:v>
                </c:pt>
                <c:pt idx="32">
                  <c:v>250</c:v>
                </c:pt>
                <c:pt idx="33">
                  <c:v>211</c:v>
                </c:pt>
                <c:pt idx="34">
                  <c:v>239</c:v>
                </c:pt>
                <c:pt idx="35">
                  <c:v>258</c:v>
                </c:pt>
                <c:pt idx="36">
                  <c:v>238</c:v>
                </c:pt>
                <c:pt idx="37">
                  <c:v>243</c:v>
                </c:pt>
                <c:pt idx="38">
                  <c:v>328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'Wand+Umz'!$V$4:$V$8</c:f>
              <c:strCache>
                <c:ptCount val="1"/>
                <c:pt idx="0">
                  <c:v>Fortzüge insg</c:v>
                </c:pt>
              </c:strCache>
            </c:strRef>
          </c:tx>
          <c:spPr>
            <a:ln>
              <a:solidFill>
                <a:srgbClr val="003399"/>
              </a:solidFill>
            </a:ln>
          </c:spPr>
          <c:marker>
            <c:symbol val="none"/>
          </c:marker>
          <c:cat>
            <c:numRef>
              <c:f>'Wand+Umz'!$R$9:$R$56</c:f>
              <c:numCache>
                <c:formatCode>General</c:formatCode>
                <c:ptCount val="48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  <c:pt idx="36">
                  <c:v>2014</c:v>
                </c:pt>
                <c:pt idx="37">
                  <c:v>2015</c:v>
                </c:pt>
                <c:pt idx="38">
                  <c:v>2016</c:v>
                </c:pt>
                <c:pt idx="39">
                  <c:v>2017</c:v>
                </c:pt>
                <c:pt idx="40">
                  <c:v>2018</c:v>
                </c:pt>
                <c:pt idx="41">
                  <c:v>2019</c:v>
                </c:pt>
                <c:pt idx="42">
                  <c:v>2020</c:v>
                </c:pt>
                <c:pt idx="43">
                  <c:v>2021</c:v>
                </c:pt>
                <c:pt idx="44">
                  <c:v>2022</c:v>
                </c:pt>
                <c:pt idx="45">
                  <c:v>2023</c:v>
                </c:pt>
                <c:pt idx="46">
                  <c:v>2024</c:v>
                </c:pt>
                <c:pt idx="47">
                  <c:v>2025</c:v>
                </c:pt>
              </c:numCache>
            </c:numRef>
          </c:cat>
          <c:val>
            <c:numRef>
              <c:f>'Wand+Umz'!$V$9:$V$56</c:f>
              <c:numCache>
                <c:formatCode>General</c:formatCode>
                <c:ptCount val="48"/>
                <c:pt idx="0">
                  <c:v>-278</c:v>
                </c:pt>
                <c:pt idx="1">
                  <c:v>-236</c:v>
                </c:pt>
                <c:pt idx="2">
                  <c:v>-319</c:v>
                </c:pt>
                <c:pt idx="3">
                  <c:v>-296</c:v>
                </c:pt>
                <c:pt idx="4">
                  <c:v>-310</c:v>
                </c:pt>
                <c:pt idx="5">
                  <c:v>-296</c:v>
                </c:pt>
                <c:pt idx="6">
                  <c:v>-294</c:v>
                </c:pt>
                <c:pt idx="7">
                  <c:v>-286</c:v>
                </c:pt>
                <c:pt idx="8">
                  <c:v>-308</c:v>
                </c:pt>
                <c:pt idx="9">
                  <c:v>-374</c:v>
                </c:pt>
                <c:pt idx="10">
                  <c:v>-467</c:v>
                </c:pt>
                <c:pt idx="11">
                  <c:v>-449</c:v>
                </c:pt>
                <c:pt idx="12">
                  <c:v>-585</c:v>
                </c:pt>
                <c:pt idx="13">
                  <c:v>-311</c:v>
                </c:pt>
                <c:pt idx="14">
                  <c:v>-325</c:v>
                </c:pt>
                <c:pt idx="15">
                  <c:v>-336</c:v>
                </c:pt>
                <c:pt idx="16">
                  <c:v>-289</c:v>
                </c:pt>
                <c:pt idx="17">
                  <c:v>-376</c:v>
                </c:pt>
                <c:pt idx="18">
                  <c:v>-345</c:v>
                </c:pt>
                <c:pt idx="19">
                  <c:v>-315</c:v>
                </c:pt>
                <c:pt idx="20">
                  <c:v>-368</c:v>
                </c:pt>
                <c:pt idx="21">
                  <c:v>-406</c:v>
                </c:pt>
                <c:pt idx="22">
                  <c:v>-379</c:v>
                </c:pt>
                <c:pt idx="23">
                  <c:v>-358</c:v>
                </c:pt>
                <c:pt idx="24">
                  <c:v>-313</c:v>
                </c:pt>
                <c:pt idx="25">
                  <c:v>-405</c:v>
                </c:pt>
                <c:pt idx="26">
                  <c:v>-364</c:v>
                </c:pt>
                <c:pt idx="27">
                  <c:v>-399</c:v>
                </c:pt>
                <c:pt idx="28">
                  <c:v>-405</c:v>
                </c:pt>
                <c:pt idx="29">
                  <c:v>-403</c:v>
                </c:pt>
                <c:pt idx="30">
                  <c:v>-431</c:v>
                </c:pt>
                <c:pt idx="31">
                  <c:v>-420</c:v>
                </c:pt>
                <c:pt idx="32">
                  <c:v>-412</c:v>
                </c:pt>
                <c:pt idx="33">
                  <c:v>-452</c:v>
                </c:pt>
                <c:pt idx="34">
                  <c:v>-447</c:v>
                </c:pt>
                <c:pt idx="35">
                  <c:v>-546</c:v>
                </c:pt>
                <c:pt idx="36">
                  <c:v>-463</c:v>
                </c:pt>
                <c:pt idx="37">
                  <c:v>-486</c:v>
                </c:pt>
                <c:pt idx="38">
                  <c:v>-555</c:v>
                </c:pt>
                <c:pt idx="39">
                  <c:v>-619</c:v>
                </c:pt>
                <c:pt idx="40">
                  <c:v>-628</c:v>
                </c:pt>
                <c:pt idx="41">
                  <c:v>-627</c:v>
                </c:pt>
                <c:pt idx="42">
                  <c:v>-632</c:v>
                </c:pt>
                <c:pt idx="43">
                  <c:v>-633</c:v>
                </c:pt>
                <c:pt idx="44">
                  <c:v>-642</c:v>
                </c:pt>
                <c:pt idx="45">
                  <c:v>-632</c:v>
                </c:pt>
                <c:pt idx="46">
                  <c:v>-624</c:v>
                </c:pt>
                <c:pt idx="47">
                  <c:v>-617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'Wand+Umz'!$W$4:$W$8</c:f>
              <c:strCache>
                <c:ptCount val="1"/>
                <c:pt idx="0">
                  <c:v>Fortzüge</c:v>
                </c:pt>
              </c:strCache>
            </c:strRef>
          </c:tx>
          <c:spPr>
            <a:ln>
              <a:solidFill>
                <a:srgbClr val="3399FF"/>
              </a:solidFill>
            </a:ln>
          </c:spPr>
          <c:marker>
            <c:symbol val="none"/>
          </c:marker>
          <c:cat>
            <c:numRef>
              <c:f>'Wand+Umz'!$R$9:$R$56</c:f>
              <c:numCache>
                <c:formatCode>General</c:formatCode>
                <c:ptCount val="48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  <c:pt idx="36">
                  <c:v>2014</c:v>
                </c:pt>
                <c:pt idx="37">
                  <c:v>2015</c:v>
                </c:pt>
                <c:pt idx="38">
                  <c:v>2016</c:v>
                </c:pt>
                <c:pt idx="39">
                  <c:v>2017</c:v>
                </c:pt>
                <c:pt idx="40">
                  <c:v>2018</c:v>
                </c:pt>
                <c:pt idx="41">
                  <c:v>2019</c:v>
                </c:pt>
                <c:pt idx="42">
                  <c:v>2020</c:v>
                </c:pt>
                <c:pt idx="43">
                  <c:v>2021</c:v>
                </c:pt>
                <c:pt idx="44">
                  <c:v>2022</c:v>
                </c:pt>
                <c:pt idx="45">
                  <c:v>2023</c:v>
                </c:pt>
                <c:pt idx="46">
                  <c:v>2024</c:v>
                </c:pt>
                <c:pt idx="47">
                  <c:v>2025</c:v>
                </c:pt>
              </c:numCache>
            </c:numRef>
          </c:cat>
          <c:val>
            <c:numRef>
              <c:f>'Wand+Umz'!$W$9:$W$56</c:f>
              <c:numCache>
                <c:formatCode>General</c:formatCode>
                <c:ptCount val="48"/>
                <c:pt idx="0">
                  <c:v>-121</c:v>
                </c:pt>
                <c:pt idx="1">
                  <c:v>-162</c:v>
                </c:pt>
                <c:pt idx="2">
                  <c:v>-173</c:v>
                </c:pt>
                <c:pt idx="3">
                  <c:v>-159</c:v>
                </c:pt>
                <c:pt idx="4">
                  <c:v>-159</c:v>
                </c:pt>
                <c:pt idx="5">
                  <c:v>-159</c:v>
                </c:pt>
                <c:pt idx="6">
                  <c:v>-124</c:v>
                </c:pt>
                <c:pt idx="7">
                  <c:v>-154</c:v>
                </c:pt>
                <c:pt idx="8">
                  <c:v>-150</c:v>
                </c:pt>
                <c:pt idx="9">
                  <c:v>-164</c:v>
                </c:pt>
                <c:pt idx="10">
                  <c:v>-152</c:v>
                </c:pt>
                <c:pt idx="11">
                  <c:v>-193</c:v>
                </c:pt>
                <c:pt idx="12">
                  <c:v>-222</c:v>
                </c:pt>
                <c:pt idx="13">
                  <c:v>-174</c:v>
                </c:pt>
                <c:pt idx="14">
                  <c:v>-168</c:v>
                </c:pt>
                <c:pt idx="15">
                  <c:v>-151</c:v>
                </c:pt>
                <c:pt idx="16">
                  <c:v>-184</c:v>
                </c:pt>
                <c:pt idx="17">
                  <c:v>-170</c:v>
                </c:pt>
                <c:pt idx="18">
                  <c:v>-198</c:v>
                </c:pt>
                <c:pt idx="19">
                  <c:v>-169</c:v>
                </c:pt>
                <c:pt idx="20">
                  <c:v>-173</c:v>
                </c:pt>
                <c:pt idx="21">
                  <c:v>-215</c:v>
                </c:pt>
                <c:pt idx="22">
                  <c:v>-200</c:v>
                </c:pt>
                <c:pt idx="23">
                  <c:v>-189</c:v>
                </c:pt>
                <c:pt idx="24">
                  <c:v>-172</c:v>
                </c:pt>
                <c:pt idx="25">
                  <c:v>-216</c:v>
                </c:pt>
                <c:pt idx="26">
                  <c:v>-212</c:v>
                </c:pt>
                <c:pt idx="27">
                  <c:v>-237</c:v>
                </c:pt>
                <c:pt idx="28">
                  <c:v>-206</c:v>
                </c:pt>
                <c:pt idx="29">
                  <c:v>-235</c:v>
                </c:pt>
                <c:pt idx="30">
                  <c:v>-241</c:v>
                </c:pt>
                <c:pt idx="31">
                  <c:v>-239</c:v>
                </c:pt>
                <c:pt idx="32">
                  <c:v>-218</c:v>
                </c:pt>
                <c:pt idx="33">
                  <c:v>-242</c:v>
                </c:pt>
                <c:pt idx="34">
                  <c:v>-218</c:v>
                </c:pt>
                <c:pt idx="35">
                  <c:v>-268</c:v>
                </c:pt>
                <c:pt idx="36">
                  <c:v>-256</c:v>
                </c:pt>
                <c:pt idx="37">
                  <c:v>-261</c:v>
                </c:pt>
                <c:pt idx="38">
                  <c:v>-309</c:v>
                </c:pt>
              </c:numCache>
            </c:numRef>
          </c:val>
          <c:smooth val="0"/>
        </c:ser>
        <c:ser>
          <c:idx val="8"/>
          <c:order val="4"/>
          <c:tx>
            <c:strRef>
              <c:f>'Wand+Umz'!$AA$4:$AA$8</c:f>
              <c:strCache>
                <c:ptCount val="1"/>
                <c:pt idx="0">
                  <c:v>Saldo</c:v>
                </c:pt>
              </c:strCache>
            </c:strRef>
          </c:tx>
          <c:spPr>
            <a:ln w="41275" cmpd="sng">
              <a:solidFill>
                <a:schemeClr val="bg1">
                  <a:lumMod val="65000"/>
                  <a:alpha val="0"/>
                </a:schemeClr>
              </a:solidFill>
            </a:ln>
          </c:spPr>
          <c:marker>
            <c:symbol val="none"/>
          </c:marker>
          <c:cat>
            <c:numRef>
              <c:f>'Wand+Umz'!$R$9:$R$56</c:f>
              <c:numCache>
                <c:formatCode>General</c:formatCode>
                <c:ptCount val="48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  <c:pt idx="36">
                  <c:v>2014</c:v>
                </c:pt>
                <c:pt idx="37">
                  <c:v>2015</c:v>
                </c:pt>
                <c:pt idx="38">
                  <c:v>2016</c:v>
                </c:pt>
                <c:pt idx="39">
                  <c:v>2017</c:v>
                </c:pt>
                <c:pt idx="40">
                  <c:v>2018</c:v>
                </c:pt>
                <c:pt idx="41">
                  <c:v>2019</c:v>
                </c:pt>
                <c:pt idx="42">
                  <c:v>2020</c:v>
                </c:pt>
                <c:pt idx="43">
                  <c:v>2021</c:v>
                </c:pt>
                <c:pt idx="44">
                  <c:v>2022</c:v>
                </c:pt>
                <c:pt idx="45">
                  <c:v>2023</c:v>
                </c:pt>
                <c:pt idx="46">
                  <c:v>2024</c:v>
                </c:pt>
                <c:pt idx="47">
                  <c:v>2025</c:v>
                </c:pt>
              </c:numCache>
            </c:numRef>
          </c:cat>
          <c:val>
            <c:numRef>
              <c:f>'Wand+Umz'!$AA$9:$AA$56</c:f>
              <c:numCache>
                <c:formatCode>General</c:formatCode>
                <c:ptCount val="48"/>
                <c:pt idx="0">
                  <c:v>53</c:v>
                </c:pt>
                <c:pt idx="1">
                  <c:v>88</c:v>
                </c:pt>
                <c:pt idx="2">
                  <c:v>40</c:v>
                </c:pt>
                <c:pt idx="3">
                  <c:v>66</c:v>
                </c:pt>
                <c:pt idx="4">
                  <c:v>-35</c:v>
                </c:pt>
                <c:pt idx="5">
                  <c:v>11</c:v>
                </c:pt>
                <c:pt idx="6">
                  <c:v>0</c:v>
                </c:pt>
                <c:pt idx="7">
                  <c:v>122</c:v>
                </c:pt>
                <c:pt idx="8">
                  <c:v>-24</c:v>
                </c:pt>
                <c:pt idx="9">
                  <c:v>33</c:v>
                </c:pt>
                <c:pt idx="10">
                  <c:v>-92</c:v>
                </c:pt>
                <c:pt idx="11">
                  <c:v>105</c:v>
                </c:pt>
                <c:pt idx="12">
                  <c:v>-82</c:v>
                </c:pt>
                <c:pt idx="13">
                  <c:v>115</c:v>
                </c:pt>
                <c:pt idx="14">
                  <c:v>59</c:v>
                </c:pt>
                <c:pt idx="15">
                  <c:v>-80</c:v>
                </c:pt>
                <c:pt idx="16">
                  <c:v>18</c:v>
                </c:pt>
                <c:pt idx="17">
                  <c:v>22</c:v>
                </c:pt>
                <c:pt idx="18">
                  <c:v>40</c:v>
                </c:pt>
                <c:pt idx="19">
                  <c:v>65</c:v>
                </c:pt>
                <c:pt idx="20">
                  <c:v>149</c:v>
                </c:pt>
                <c:pt idx="21">
                  <c:v>47</c:v>
                </c:pt>
                <c:pt idx="22">
                  <c:v>298</c:v>
                </c:pt>
                <c:pt idx="23">
                  <c:v>441</c:v>
                </c:pt>
                <c:pt idx="24">
                  <c:v>350</c:v>
                </c:pt>
                <c:pt idx="25">
                  <c:v>351</c:v>
                </c:pt>
                <c:pt idx="26">
                  <c:v>352</c:v>
                </c:pt>
                <c:pt idx="27">
                  <c:v>277</c:v>
                </c:pt>
                <c:pt idx="28">
                  <c:v>291</c:v>
                </c:pt>
                <c:pt idx="29">
                  <c:v>213</c:v>
                </c:pt>
                <c:pt idx="30">
                  <c:v>110</c:v>
                </c:pt>
                <c:pt idx="31">
                  <c:v>116</c:v>
                </c:pt>
                <c:pt idx="32">
                  <c:v>204</c:v>
                </c:pt>
                <c:pt idx="33">
                  <c:v>146</c:v>
                </c:pt>
                <c:pt idx="34">
                  <c:v>117</c:v>
                </c:pt>
                <c:pt idx="35">
                  <c:v>34</c:v>
                </c:pt>
                <c:pt idx="36">
                  <c:v>64</c:v>
                </c:pt>
                <c:pt idx="37">
                  <c:v>158</c:v>
                </c:pt>
                <c:pt idx="38">
                  <c:v>89</c:v>
                </c:pt>
                <c:pt idx="39">
                  <c:v>27</c:v>
                </c:pt>
                <c:pt idx="40">
                  <c:v>1</c:v>
                </c:pt>
                <c:pt idx="41">
                  <c:v>2</c:v>
                </c:pt>
                <c:pt idx="42">
                  <c:v>89</c:v>
                </c:pt>
                <c:pt idx="43">
                  <c:v>88</c:v>
                </c:pt>
                <c:pt idx="44">
                  <c:v>-9</c:v>
                </c:pt>
                <c:pt idx="45">
                  <c:v>-12</c:v>
                </c:pt>
                <c:pt idx="46">
                  <c:v>-12</c:v>
                </c:pt>
                <c:pt idx="47">
                  <c:v>-5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200064"/>
        <c:axId val="80201600"/>
      </c:lineChart>
      <c:catAx>
        <c:axId val="80200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80201600"/>
        <c:crosses val="autoZero"/>
        <c:auto val="1"/>
        <c:lblAlgn val="ctr"/>
        <c:lblOffset val="100"/>
        <c:noMultiLvlLbl val="0"/>
      </c:catAx>
      <c:valAx>
        <c:axId val="80201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200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'Wand+Umz'!$S$4:$S$8</c:f>
              <c:strCache>
                <c:ptCount val="1"/>
                <c:pt idx="0">
                  <c:v>Zuzüge insg</c:v>
                </c:pt>
              </c:strCache>
            </c:strRef>
          </c:tx>
          <c:spPr>
            <a:ln>
              <a:solidFill>
                <a:srgbClr val="C00000">
                  <a:alpha val="35000"/>
                </a:srgbClr>
              </a:solidFill>
            </a:ln>
          </c:spPr>
          <c:marker>
            <c:symbol val="none"/>
          </c:marker>
          <c:cat>
            <c:numRef>
              <c:f>'Wand+Umz'!$R$9:$R$56</c:f>
              <c:numCache>
                <c:formatCode>General</c:formatCode>
                <c:ptCount val="48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  <c:pt idx="36">
                  <c:v>2014</c:v>
                </c:pt>
                <c:pt idx="37">
                  <c:v>2015</c:v>
                </c:pt>
                <c:pt idx="38">
                  <c:v>2016</c:v>
                </c:pt>
                <c:pt idx="39">
                  <c:v>2017</c:v>
                </c:pt>
                <c:pt idx="40">
                  <c:v>2018</c:v>
                </c:pt>
                <c:pt idx="41">
                  <c:v>2019</c:v>
                </c:pt>
                <c:pt idx="42">
                  <c:v>2020</c:v>
                </c:pt>
                <c:pt idx="43">
                  <c:v>2021</c:v>
                </c:pt>
                <c:pt idx="44">
                  <c:v>2022</c:v>
                </c:pt>
                <c:pt idx="45">
                  <c:v>2023</c:v>
                </c:pt>
                <c:pt idx="46">
                  <c:v>2024</c:v>
                </c:pt>
                <c:pt idx="47">
                  <c:v>2025</c:v>
                </c:pt>
              </c:numCache>
            </c:numRef>
          </c:cat>
          <c:val>
            <c:numRef>
              <c:f>'Wand+Umz'!$S$9:$S$56</c:f>
              <c:numCache>
                <c:formatCode>General</c:formatCode>
                <c:ptCount val="48"/>
                <c:pt idx="0">
                  <c:v>331</c:v>
                </c:pt>
                <c:pt idx="1">
                  <c:v>324</c:v>
                </c:pt>
                <c:pt idx="2">
                  <c:v>359</c:v>
                </c:pt>
                <c:pt idx="3">
                  <c:v>362</c:v>
                </c:pt>
                <c:pt idx="4">
                  <c:v>275</c:v>
                </c:pt>
                <c:pt idx="5">
                  <c:v>307</c:v>
                </c:pt>
                <c:pt idx="6">
                  <c:v>294</c:v>
                </c:pt>
                <c:pt idx="7">
                  <c:v>408</c:v>
                </c:pt>
                <c:pt idx="8">
                  <c:v>284</c:v>
                </c:pt>
                <c:pt idx="9">
                  <c:v>407</c:v>
                </c:pt>
                <c:pt idx="10">
                  <c:v>375</c:v>
                </c:pt>
                <c:pt idx="11">
                  <c:v>554</c:v>
                </c:pt>
                <c:pt idx="12">
                  <c:v>503</c:v>
                </c:pt>
                <c:pt idx="13">
                  <c:v>426</c:v>
                </c:pt>
                <c:pt idx="14">
                  <c:v>384</c:v>
                </c:pt>
                <c:pt idx="15">
                  <c:v>256</c:v>
                </c:pt>
                <c:pt idx="16">
                  <c:v>307</c:v>
                </c:pt>
                <c:pt idx="17">
                  <c:v>398</c:v>
                </c:pt>
                <c:pt idx="18">
                  <c:v>385</c:v>
                </c:pt>
                <c:pt idx="19">
                  <c:v>380</c:v>
                </c:pt>
                <c:pt idx="20">
                  <c:v>517</c:v>
                </c:pt>
                <c:pt idx="21">
                  <c:v>453</c:v>
                </c:pt>
                <c:pt idx="22">
                  <c:v>677</c:v>
                </c:pt>
                <c:pt idx="23">
                  <c:v>799</c:v>
                </c:pt>
                <c:pt idx="24">
                  <c:v>663</c:v>
                </c:pt>
                <c:pt idx="25">
                  <c:v>756</c:v>
                </c:pt>
                <c:pt idx="26">
                  <c:v>716</c:v>
                </c:pt>
                <c:pt idx="27">
                  <c:v>676</c:v>
                </c:pt>
                <c:pt idx="28">
                  <c:v>696</c:v>
                </c:pt>
                <c:pt idx="29">
                  <c:v>616</c:v>
                </c:pt>
                <c:pt idx="30">
                  <c:v>541</c:v>
                </c:pt>
                <c:pt idx="31">
                  <c:v>536</c:v>
                </c:pt>
                <c:pt idx="32">
                  <c:v>616</c:v>
                </c:pt>
                <c:pt idx="33">
                  <c:v>598</c:v>
                </c:pt>
                <c:pt idx="34">
                  <c:v>564</c:v>
                </c:pt>
                <c:pt idx="35">
                  <c:v>580</c:v>
                </c:pt>
                <c:pt idx="36">
                  <c:v>527</c:v>
                </c:pt>
                <c:pt idx="37">
                  <c:v>644</c:v>
                </c:pt>
                <c:pt idx="38">
                  <c:v>644</c:v>
                </c:pt>
                <c:pt idx="39">
                  <c:v>646</c:v>
                </c:pt>
                <c:pt idx="40">
                  <c:v>629</c:v>
                </c:pt>
                <c:pt idx="41">
                  <c:v>629</c:v>
                </c:pt>
                <c:pt idx="42">
                  <c:v>721</c:v>
                </c:pt>
                <c:pt idx="43">
                  <c:v>721</c:v>
                </c:pt>
                <c:pt idx="44">
                  <c:v>633</c:v>
                </c:pt>
                <c:pt idx="45">
                  <c:v>620</c:v>
                </c:pt>
                <c:pt idx="46">
                  <c:v>612</c:v>
                </c:pt>
                <c:pt idx="47">
                  <c:v>612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'Wand+Umz'!$T$4:$T$8</c:f>
              <c:strCache>
                <c:ptCount val="1"/>
                <c:pt idx="0">
                  <c:v>Zuzüge</c:v>
                </c:pt>
              </c:strCache>
            </c:strRef>
          </c:tx>
          <c:spPr>
            <a:ln>
              <a:solidFill>
                <a:srgbClr val="E36C0A">
                  <a:alpha val="30000"/>
                </a:srgbClr>
              </a:solidFill>
            </a:ln>
          </c:spPr>
          <c:marker>
            <c:symbol val="none"/>
          </c:marker>
          <c:cat>
            <c:numRef>
              <c:f>'Wand+Umz'!$R$9:$R$56</c:f>
              <c:numCache>
                <c:formatCode>General</c:formatCode>
                <c:ptCount val="48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  <c:pt idx="36">
                  <c:v>2014</c:v>
                </c:pt>
                <c:pt idx="37">
                  <c:v>2015</c:v>
                </c:pt>
                <c:pt idx="38">
                  <c:v>2016</c:v>
                </c:pt>
                <c:pt idx="39">
                  <c:v>2017</c:v>
                </c:pt>
                <c:pt idx="40">
                  <c:v>2018</c:v>
                </c:pt>
                <c:pt idx="41">
                  <c:v>2019</c:v>
                </c:pt>
                <c:pt idx="42">
                  <c:v>2020</c:v>
                </c:pt>
                <c:pt idx="43">
                  <c:v>2021</c:v>
                </c:pt>
                <c:pt idx="44">
                  <c:v>2022</c:v>
                </c:pt>
                <c:pt idx="45">
                  <c:v>2023</c:v>
                </c:pt>
                <c:pt idx="46">
                  <c:v>2024</c:v>
                </c:pt>
                <c:pt idx="47">
                  <c:v>2025</c:v>
                </c:pt>
              </c:numCache>
            </c:numRef>
          </c:cat>
          <c:val>
            <c:numRef>
              <c:f>'Wand+Umz'!$T$9:$T$56</c:f>
              <c:numCache>
                <c:formatCode>General</c:formatCode>
                <c:ptCount val="48"/>
                <c:pt idx="0">
                  <c:v>132</c:v>
                </c:pt>
                <c:pt idx="1">
                  <c:v>165</c:v>
                </c:pt>
                <c:pt idx="2">
                  <c:v>168</c:v>
                </c:pt>
                <c:pt idx="3">
                  <c:v>175</c:v>
                </c:pt>
                <c:pt idx="4">
                  <c:v>126</c:v>
                </c:pt>
                <c:pt idx="5">
                  <c:v>115</c:v>
                </c:pt>
                <c:pt idx="6">
                  <c:v>123</c:v>
                </c:pt>
                <c:pt idx="7">
                  <c:v>149</c:v>
                </c:pt>
                <c:pt idx="8">
                  <c:v>109</c:v>
                </c:pt>
                <c:pt idx="9">
                  <c:v>196</c:v>
                </c:pt>
                <c:pt idx="10">
                  <c:v>233</c:v>
                </c:pt>
                <c:pt idx="11">
                  <c:v>335</c:v>
                </c:pt>
                <c:pt idx="12">
                  <c:v>336</c:v>
                </c:pt>
                <c:pt idx="13">
                  <c:v>167</c:v>
                </c:pt>
                <c:pt idx="14">
                  <c:v>190</c:v>
                </c:pt>
                <c:pt idx="15">
                  <c:v>123</c:v>
                </c:pt>
                <c:pt idx="16">
                  <c:v>125</c:v>
                </c:pt>
                <c:pt idx="17">
                  <c:v>156</c:v>
                </c:pt>
                <c:pt idx="18">
                  <c:v>134</c:v>
                </c:pt>
                <c:pt idx="19">
                  <c:v>182</c:v>
                </c:pt>
                <c:pt idx="20">
                  <c:v>202</c:v>
                </c:pt>
                <c:pt idx="21">
                  <c:v>195</c:v>
                </c:pt>
                <c:pt idx="22">
                  <c:v>223</c:v>
                </c:pt>
                <c:pt idx="23">
                  <c:v>268</c:v>
                </c:pt>
                <c:pt idx="24">
                  <c:v>249</c:v>
                </c:pt>
                <c:pt idx="25">
                  <c:v>241</c:v>
                </c:pt>
                <c:pt idx="26">
                  <c:v>208</c:v>
                </c:pt>
                <c:pt idx="27">
                  <c:v>268</c:v>
                </c:pt>
                <c:pt idx="28">
                  <c:v>280</c:v>
                </c:pt>
                <c:pt idx="29">
                  <c:v>230</c:v>
                </c:pt>
                <c:pt idx="30">
                  <c:v>213</c:v>
                </c:pt>
                <c:pt idx="31">
                  <c:v>250</c:v>
                </c:pt>
                <c:pt idx="32">
                  <c:v>250</c:v>
                </c:pt>
                <c:pt idx="33">
                  <c:v>211</c:v>
                </c:pt>
                <c:pt idx="34">
                  <c:v>239</c:v>
                </c:pt>
                <c:pt idx="35">
                  <c:v>258</c:v>
                </c:pt>
                <c:pt idx="36">
                  <c:v>238</c:v>
                </c:pt>
                <c:pt idx="37">
                  <c:v>243</c:v>
                </c:pt>
                <c:pt idx="38">
                  <c:v>328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'Wand+Umz'!$V$4:$V$8</c:f>
              <c:strCache>
                <c:ptCount val="1"/>
                <c:pt idx="0">
                  <c:v>Fortzüge insg</c:v>
                </c:pt>
              </c:strCache>
            </c:strRef>
          </c:tx>
          <c:spPr>
            <a:ln>
              <a:solidFill>
                <a:srgbClr val="003399">
                  <a:alpha val="30000"/>
                </a:srgbClr>
              </a:solidFill>
            </a:ln>
          </c:spPr>
          <c:marker>
            <c:symbol val="none"/>
          </c:marker>
          <c:cat>
            <c:numRef>
              <c:f>'Wand+Umz'!$R$9:$R$56</c:f>
              <c:numCache>
                <c:formatCode>General</c:formatCode>
                <c:ptCount val="48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  <c:pt idx="36">
                  <c:v>2014</c:v>
                </c:pt>
                <c:pt idx="37">
                  <c:v>2015</c:v>
                </c:pt>
                <c:pt idx="38">
                  <c:v>2016</c:v>
                </c:pt>
                <c:pt idx="39">
                  <c:v>2017</c:v>
                </c:pt>
                <c:pt idx="40">
                  <c:v>2018</c:v>
                </c:pt>
                <c:pt idx="41">
                  <c:v>2019</c:v>
                </c:pt>
                <c:pt idx="42">
                  <c:v>2020</c:v>
                </c:pt>
                <c:pt idx="43">
                  <c:v>2021</c:v>
                </c:pt>
                <c:pt idx="44">
                  <c:v>2022</c:v>
                </c:pt>
                <c:pt idx="45">
                  <c:v>2023</c:v>
                </c:pt>
                <c:pt idx="46">
                  <c:v>2024</c:v>
                </c:pt>
                <c:pt idx="47">
                  <c:v>2025</c:v>
                </c:pt>
              </c:numCache>
            </c:numRef>
          </c:cat>
          <c:val>
            <c:numRef>
              <c:f>'Wand+Umz'!$V$9:$V$56</c:f>
              <c:numCache>
                <c:formatCode>General</c:formatCode>
                <c:ptCount val="48"/>
                <c:pt idx="0">
                  <c:v>-278</c:v>
                </c:pt>
                <c:pt idx="1">
                  <c:v>-236</c:v>
                </c:pt>
                <c:pt idx="2">
                  <c:v>-319</c:v>
                </c:pt>
                <c:pt idx="3">
                  <c:v>-296</c:v>
                </c:pt>
                <c:pt idx="4">
                  <c:v>-310</c:v>
                </c:pt>
                <c:pt idx="5">
                  <c:v>-296</c:v>
                </c:pt>
                <c:pt idx="6">
                  <c:v>-294</c:v>
                </c:pt>
                <c:pt idx="7">
                  <c:v>-286</c:v>
                </c:pt>
                <c:pt idx="8">
                  <c:v>-308</c:v>
                </c:pt>
                <c:pt idx="9">
                  <c:v>-374</c:v>
                </c:pt>
                <c:pt idx="10">
                  <c:v>-467</c:v>
                </c:pt>
                <c:pt idx="11">
                  <c:v>-449</c:v>
                </c:pt>
                <c:pt idx="12">
                  <c:v>-585</c:v>
                </c:pt>
                <c:pt idx="13">
                  <c:v>-311</c:v>
                </c:pt>
                <c:pt idx="14">
                  <c:v>-325</c:v>
                </c:pt>
                <c:pt idx="15">
                  <c:v>-336</c:v>
                </c:pt>
                <c:pt idx="16">
                  <c:v>-289</c:v>
                </c:pt>
                <c:pt idx="17">
                  <c:v>-376</c:v>
                </c:pt>
                <c:pt idx="18">
                  <c:v>-345</c:v>
                </c:pt>
                <c:pt idx="19">
                  <c:v>-315</c:v>
                </c:pt>
                <c:pt idx="20">
                  <c:v>-368</c:v>
                </c:pt>
                <c:pt idx="21">
                  <c:v>-406</c:v>
                </c:pt>
                <c:pt idx="22">
                  <c:v>-379</c:v>
                </c:pt>
                <c:pt idx="23">
                  <c:v>-358</c:v>
                </c:pt>
                <c:pt idx="24">
                  <c:v>-313</c:v>
                </c:pt>
                <c:pt idx="25">
                  <c:v>-405</c:v>
                </c:pt>
                <c:pt idx="26">
                  <c:v>-364</c:v>
                </c:pt>
                <c:pt idx="27">
                  <c:v>-399</c:v>
                </c:pt>
                <c:pt idx="28">
                  <c:v>-405</c:v>
                </c:pt>
                <c:pt idx="29">
                  <c:v>-403</c:v>
                </c:pt>
                <c:pt idx="30">
                  <c:v>-431</c:v>
                </c:pt>
                <c:pt idx="31">
                  <c:v>-420</c:v>
                </c:pt>
                <c:pt idx="32">
                  <c:v>-412</c:v>
                </c:pt>
                <c:pt idx="33">
                  <c:v>-452</c:v>
                </c:pt>
                <c:pt idx="34">
                  <c:v>-447</c:v>
                </c:pt>
                <c:pt idx="35">
                  <c:v>-546</c:v>
                </c:pt>
                <c:pt idx="36">
                  <c:v>-463</c:v>
                </c:pt>
                <c:pt idx="37">
                  <c:v>-486</c:v>
                </c:pt>
                <c:pt idx="38">
                  <c:v>-555</c:v>
                </c:pt>
                <c:pt idx="39">
                  <c:v>-619</c:v>
                </c:pt>
                <c:pt idx="40">
                  <c:v>-628</c:v>
                </c:pt>
                <c:pt idx="41">
                  <c:v>-627</c:v>
                </c:pt>
                <c:pt idx="42">
                  <c:v>-632</c:v>
                </c:pt>
                <c:pt idx="43">
                  <c:v>-633</c:v>
                </c:pt>
                <c:pt idx="44">
                  <c:v>-642</c:v>
                </c:pt>
                <c:pt idx="45">
                  <c:v>-632</c:v>
                </c:pt>
                <c:pt idx="46">
                  <c:v>-624</c:v>
                </c:pt>
                <c:pt idx="47">
                  <c:v>-617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'Wand+Umz'!$W$4:$W$8</c:f>
              <c:strCache>
                <c:ptCount val="1"/>
                <c:pt idx="0">
                  <c:v>Fortzüge</c:v>
                </c:pt>
              </c:strCache>
            </c:strRef>
          </c:tx>
          <c:spPr>
            <a:ln>
              <a:solidFill>
                <a:srgbClr val="3399FF">
                  <a:alpha val="30000"/>
                </a:srgbClr>
              </a:solidFill>
            </a:ln>
          </c:spPr>
          <c:marker>
            <c:symbol val="none"/>
          </c:marker>
          <c:cat>
            <c:numRef>
              <c:f>'Wand+Umz'!$R$9:$R$56</c:f>
              <c:numCache>
                <c:formatCode>General</c:formatCode>
                <c:ptCount val="48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  <c:pt idx="36">
                  <c:v>2014</c:v>
                </c:pt>
                <c:pt idx="37">
                  <c:v>2015</c:v>
                </c:pt>
                <c:pt idx="38">
                  <c:v>2016</c:v>
                </c:pt>
                <c:pt idx="39">
                  <c:v>2017</c:v>
                </c:pt>
                <c:pt idx="40">
                  <c:v>2018</c:v>
                </c:pt>
                <c:pt idx="41">
                  <c:v>2019</c:v>
                </c:pt>
                <c:pt idx="42">
                  <c:v>2020</c:v>
                </c:pt>
                <c:pt idx="43">
                  <c:v>2021</c:v>
                </c:pt>
                <c:pt idx="44">
                  <c:v>2022</c:v>
                </c:pt>
                <c:pt idx="45">
                  <c:v>2023</c:v>
                </c:pt>
                <c:pt idx="46">
                  <c:v>2024</c:v>
                </c:pt>
                <c:pt idx="47">
                  <c:v>2025</c:v>
                </c:pt>
              </c:numCache>
            </c:numRef>
          </c:cat>
          <c:val>
            <c:numRef>
              <c:f>'Wand+Umz'!$W$9:$W$56</c:f>
              <c:numCache>
                <c:formatCode>General</c:formatCode>
                <c:ptCount val="48"/>
                <c:pt idx="0">
                  <c:v>-121</c:v>
                </c:pt>
                <c:pt idx="1">
                  <c:v>-162</c:v>
                </c:pt>
                <c:pt idx="2">
                  <c:v>-173</c:v>
                </c:pt>
                <c:pt idx="3">
                  <c:v>-159</c:v>
                </c:pt>
                <c:pt idx="4">
                  <c:v>-159</c:v>
                </c:pt>
                <c:pt idx="5">
                  <c:v>-159</c:v>
                </c:pt>
                <c:pt idx="6">
                  <c:v>-124</c:v>
                </c:pt>
                <c:pt idx="7">
                  <c:v>-154</c:v>
                </c:pt>
                <c:pt idx="8">
                  <c:v>-150</c:v>
                </c:pt>
                <c:pt idx="9">
                  <c:v>-164</c:v>
                </c:pt>
                <c:pt idx="10">
                  <c:v>-152</c:v>
                </c:pt>
                <c:pt idx="11">
                  <c:v>-193</c:v>
                </c:pt>
                <c:pt idx="12">
                  <c:v>-222</c:v>
                </c:pt>
                <c:pt idx="13">
                  <c:v>-174</c:v>
                </c:pt>
                <c:pt idx="14">
                  <c:v>-168</c:v>
                </c:pt>
                <c:pt idx="15">
                  <c:v>-151</c:v>
                </c:pt>
                <c:pt idx="16">
                  <c:v>-184</c:v>
                </c:pt>
                <c:pt idx="17">
                  <c:v>-170</c:v>
                </c:pt>
                <c:pt idx="18">
                  <c:v>-198</c:v>
                </c:pt>
                <c:pt idx="19">
                  <c:v>-169</c:v>
                </c:pt>
                <c:pt idx="20">
                  <c:v>-173</c:v>
                </c:pt>
                <c:pt idx="21">
                  <c:v>-215</c:v>
                </c:pt>
                <c:pt idx="22">
                  <c:v>-200</c:v>
                </c:pt>
                <c:pt idx="23">
                  <c:v>-189</c:v>
                </c:pt>
                <c:pt idx="24">
                  <c:v>-172</c:v>
                </c:pt>
                <c:pt idx="25">
                  <c:v>-216</c:v>
                </c:pt>
                <c:pt idx="26">
                  <c:v>-212</c:v>
                </c:pt>
                <c:pt idx="27">
                  <c:v>-237</c:v>
                </c:pt>
                <c:pt idx="28">
                  <c:v>-206</c:v>
                </c:pt>
                <c:pt idx="29">
                  <c:v>-235</c:v>
                </c:pt>
                <c:pt idx="30">
                  <c:v>-241</c:v>
                </c:pt>
                <c:pt idx="31">
                  <c:v>-239</c:v>
                </c:pt>
                <c:pt idx="32">
                  <c:v>-218</c:v>
                </c:pt>
                <c:pt idx="33">
                  <c:v>-242</c:v>
                </c:pt>
                <c:pt idx="34">
                  <c:v>-218</c:v>
                </c:pt>
                <c:pt idx="35">
                  <c:v>-268</c:v>
                </c:pt>
                <c:pt idx="36">
                  <c:v>-256</c:v>
                </c:pt>
                <c:pt idx="37">
                  <c:v>-261</c:v>
                </c:pt>
                <c:pt idx="38">
                  <c:v>-309</c:v>
                </c:pt>
              </c:numCache>
            </c:numRef>
          </c:val>
          <c:smooth val="0"/>
        </c:ser>
        <c:ser>
          <c:idx val="8"/>
          <c:order val="4"/>
          <c:tx>
            <c:strRef>
              <c:f>'Wand+Umz'!$AA$4:$AA$8</c:f>
              <c:strCache>
                <c:ptCount val="1"/>
                <c:pt idx="0">
                  <c:v>Saldo</c:v>
                </c:pt>
              </c:strCache>
            </c:strRef>
          </c:tx>
          <c:spPr>
            <a:ln w="41275" cmpd="sng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'Wand+Umz'!$R$9:$R$56</c:f>
              <c:numCache>
                <c:formatCode>General</c:formatCode>
                <c:ptCount val="48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  <c:pt idx="36">
                  <c:v>2014</c:v>
                </c:pt>
                <c:pt idx="37">
                  <c:v>2015</c:v>
                </c:pt>
                <c:pt idx="38">
                  <c:v>2016</c:v>
                </c:pt>
                <c:pt idx="39">
                  <c:v>2017</c:v>
                </c:pt>
                <c:pt idx="40">
                  <c:v>2018</c:v>
                </c:pt>
                <c:pt idx="41">
                  <c:v>2019</c:v>
                </c:pt>
                <c:pt idx="42">
                  <c:v>2020</c:v>
                </c:pt>
                <c:pt idx="43">
                  <c:v>2021</c:v>
                </c:pt>
                <c:pt idx="44">
                  <c:v>2022</c:v>
                </c:pt>
                <c:pt idx="45">
                  <c:v>2023</c:v>
                </c:pt>
                <c:pt idx="46">
                  <c:v>2024</c:v>
                </c:pt>
                <c:pt idx="47">
                  <c:v>2025</c:v>
                </c:pt>
              </c:numCache>
            </c:numRef>
          </c:cat>
          <c:val>
            <c:numRef>
              <c:f>'Wand+Umz'!$AA$9:$AA$56</c:f>
              <c:numCache>
                <c:formatCode>General</c:formatCode>
                <c:ptCount val="48"/>
                <c:pt idx="0">
                  <c:v>53</c:v>
                </c:pt>
                <c:pt idx="1">
                  <c:v>88</c:v>
                </c:pt>
                <c:pt idx="2">
                  <c:v>40</c:v>
                </c:pt>
                <c:pt idx="3">
                  <c:v>66</c:v>
                </c:pt>
                <c:pt idx="4">
                  <c:v>-35</c:v>
                </c:pt>
                <c:pt idx="5">
                  <c:v>11</c:v>
                </c:pt>
                <c:pt idx="6">
                  <c:v>0</c:v>
                </c:pt>
                <c:pt idx="7">
                  <c:v>122</c:v>
                </c:pt>
                <c:pt idx="8">
                  <c:v>-24</c:v>
                </c:pt>
                <c:pt idx="9">
                  <c:v>33</c:v>
                </c:pt>
                <c:pt idx="10">
                  <c:v>-92</c:v>
                </c:pt>
                <c:pt idx="11">
                  <c:v>105</c:v>
                </c:pt>
                <c:pt idx="12">
                  <c:v>-82</c:v>
                </c:pt>
                <c:pt idx="13">
                  <c:v>115</c:v>
                </c:pt>
                <c:pt idx="14">
                  <c:v>59</c:v>
                </c:pt>
                <c:pt idx="15">
                  <c:v>-80</c:v>
                </c:pt>
                <c:pt idx="16">
                  <c:v>18</c:v>
                </c:pt>
                <c:pt idx="17">
                  <c:v>22</c:v>
                </c:pt>
                <c:pt idx="18">
                  <c:v>40</c:v>
                </c:pt>
                <c:pt idx="19">
                  <c:v>65</c:v>
                </c:pt>
                <c:pt idx="20">
                  <c:v>149</c:v>
                </c:pt>
                <c:pt idx="21">
                  <c:v>47</c:v>
                </c:pt>
                <c:pt idx="22">
                  <c:v>298</c:v>
                </c:pt>
                <c:pt idx="23">
                  <c:v>441</c:v>
                </c:pt>
                <c:pt idx="24">
                  <c:v>350</c:v>
                </c:pt>
                <c:pt idx="25">
                  <c:v>351</c:v>
                </c:pt>
                <c:pt idx="26">
                  <c:v>352</c:v>
                </c:pt>
                <c:pt idx="27">
                  <c:v>277</c:v>
                </c:pt>
                <c:pt idx="28">
                  <c:v>291</c:v>
                </c:pt>
                <c:pt idx="29">
                  <c:v>213</c:v>
                </c:pt>
                <c:pt idx="30">
                  <c:v>110</c:v>
                </c:pt>
                <c:pt idx="31">
                  <c:v>116</c:v>
                </c:pt>
                <c:pt idx="32">
                  <c:v>204</c:v>
                </c:pt>
                <c:pt idx="33">
                  <c:v>146</c:v>
                </c:pt>
                <c:pt idx="34">
                  <c:v>117</c:v>
                </c:pt>
                <c:pt idx="35">
                  <c:v>34</c:v>
                </c:pt>
                <c:pt idx="36">
                  <c:v>64</c:v>
                </c:pt>
                <c:pt idx="37">
                  <c:v>158</c:v>
                </c:pt>
                <c:pt idx="38">
                  <c:v>89</c:v>
                </c:pt>
                <c:pt idx="39">
                  <c:v>27</c:v>
                </c:pt>
                <c:pt idx="40">
                  <c:v>1</c:v>
                </c:pt>
                <c:pt idx="41">
                  <c:v>2</c:v>
                </c:pt>
                <c:pt idx="42">
                  <c:v>89</c:v>
                </c:pt>
                <c:pt idx="43">
                  <c:v>88</c:v>
                </c:pt>
                <c:pt idx="44">
                  <c:v>-9</c:v>
                </c:pt>
                <c:pt idx="45">
                  <c:v>-12</c:v>
                </c:pt>
                <c:pt idx="46">
                  <c:v>-12</c:v>
                </c:pt>
                <c:pt idx="47">
                  <c:v>-5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327040"/>
        <c:axId val="80328576"/>
      </c:lineChart>
      <c:catAx>
        <c:axId val="8032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80328576"/>
        <c:crosses val="autoZero"/>
        <c:auto val="1"/>
        <c:lblAlgn val="ctr"/>
        <c:lblOffset val="100"/>
        <c:noMultiLvlLbl val="0"/>
      </c:catAx>
      <c:valAx>
        <c:axId val="80328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3270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defTabSz="990520" eaLnBrk="1" hangingPunct="1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9" y="1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algn="r" defTabSz="990520" eaLnBrk="1" hangingPunct="1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894BB120-930A-45E2-A69B-FF4AE1D9AFE9}" type="datetimeFigureOut">
              <a:rPr lang="de-DE" altLang="de-DE"/>
              <a:pPr>
                <a:defRPr/>
              </a:pPr>
              <a:t>25.05.2018</a:t>
            </a:fld>
            <a:endParaRPr lang="de-DE" altLang="de-DE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1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defTabSz="990520" eaLnBrk="1" hangingPunct="1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9" y="9721851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algn="r" defTabSz="990520" eaLnBrk="1" hangingPunct="1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EFB52B7E-7421-4628-AB8C-6F1F0529E4E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96018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defTabSz="990520" eaLnBrk="1" hangingPunct="1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algn="r" defTabSz="990520" eaLnBrk="1" hangingPunct="1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23FF191F-A955-4777-B2D4-A74CCB1D7CA0}" type="datetimeFigureOut">
              <a:rPr lang="de-DE" altLang="de-DE"/>
              <a:pPr>
                <a:defRPr/>
              </a:pPr>
              <a:t>25.05.2018</a:t>
            </a:fld>
            <a:endParaRPr lang="de-DE" altLang="de-DE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1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defTabSz="990520" eaLnBrk="1" hangingPunct="1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1851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algn="r" defTabSz="990520" eaLnBrk="1" hangingPunct="1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E94D668B-F24E-4B8B-8CC6-ED99E630CD2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85148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4D668B-F24E-4B8B-8CC6-ED99E630CD22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01515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351 Borgfeld: insgesamt 241 Personen in</a:t>
            </a:r>
            <a:r>
              <a:rPr lang="de-DE" baseline="0" dirty="0" smtClean="0"/>
              <a:t> Neubauprojekten (</a:t>
            </a:r>
            <a:r>
              <a:rPr lang="de-DE" baseline="0" dirty="0" err="1" smtClean="0"/>
              <a:t>Weingartstraße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Rethfeldstraße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Warfer</a:t>
            </a:r>
            <a:r>
              <a:rPr lang="de-DE" baseline="0" dirty="0" smtClean="0"/>
              <a:t> Landstraße)</a:t>
            </a:r>
            <a:endParaRPr lang="de-DE" dirty="0" smtClean="0"/>
          </a:p>
          <a:p>
            <a:r>
              <a:rPr lang="de-DE" dirty="0" smtClean="0"/>
              <a:t>Keine ÜWH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4D668B-F24E-4B8B-8CC6-ED99E630CD22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112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351 Borgfeld: insgesamt 241 Personen in</a:t>
            </a:r>
            <a:r>
              <a:rPr lang="de-DE" baseline="0" dirty="0" smtClean="0"/>
              <a:t> Neubauprojekten (</a:t>
            </a:r>
            <a:r>
              <a:rPr lang="de-DE" baseline="0" dirty="0" err="1" smtClean="0"/>
              <a:t>Weingartstraße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Rethfeldstraße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Warfer</a:t>
            </a:r>
            <a:r>
              <a:rPr lang="de-DE" baseline="0" dirty="0" smtClean="0"/>
              <a:t> Landstraße)</a:t>
            </a:r>
            <a:endParaRPr lang="de-DE" dirty="0" smtClean="0"/>
          </a:p>
          <a:p>
            <a:r>
              <a:rPr lang="de-DE" dirty="0" smtClean="0"/>
              <a:t>Keine ÜWH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4D668B-F24E-4B8B-8CC6-ED99E630CD22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112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351 Borgfeld: insgesamt 241 Personen in</a:t>
            </a:r>
            <a:r>
              <a:rPr lang="de-DE" baseline="0" dirty="0" smtClean="0"/>
              <a:t> Neubauprojekten (</a:t>
            </a:r>
            <a:r>
              <a:rPr lang="de-DE" baseline="0" dirty="0" err="1" smtClean="0"/>
              <a:t>Weingartstraße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Rethfeldstraße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Warfer</a:t>
            </a:r>
            <a:r>
              <a:rPr lang="de-DE" baseline="0" dirty="0" smtClean="0"/>
              <a:t> Landstraße)</a:t>
            </a:r>
            <a:endParaRPr lang="de-DE" dirty="0" smtClean="0"/>
          </a:p>
          <a:p>
            <a:r>
              <a:rPr lang="de-DE" dirty="0" smtClean="0"/>
              <a:t>Keine ÜWH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4D668B-F24E-4B8B-8CC6-ED99E630CD22}" type="slidenum">
              <a:rPr lang="de-DE" altLang="de-DE" smtClean="0"/>
              <a:pPr>
                <a:defRPr/>
              </a:pPr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112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Konkrete Zahlen Walle: Prognose und </a:t>
            </a:r>
            <a:r>
              <a:rPr lang="de-DE" smtClean="0"/>
              <a:t>bisherige Entwicklung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4D668B-F24E-4B8B-8CC6-ED99E630CD22}" type="slidenum">
              <a:rPr lang="de-DE" altLang="de-DE" smtClean="0"/>
              <a:pPr>
                <a:defRPr/>
              </a:pPr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25618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4D668B-F24E-4B8B-8CC6-ED99E630CD22}" type="slidenum">
              <a:rPr lang="de-DE" altLang="de-DE" smtClean="0"/>
              <a:pPr>
                <a:defRPr/>
              </a:pPr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11802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351 Borgfeld: insgesamt 241 Personen in</a:t>
            </a:r>
            <a:r>
              <a:rPr lang="de-DE" baseline="0" dirty="0" smtClean="0"/>
              <a:t> Neubauprojekten (</a:t>
            </a:r>
            <a:r>
              <a:rPr lang="de-DE" baseline="0" dirty="0" err="1" smtClean="0"/>
              <a:t>Weingartstraße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Rethfeldstraße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Warfer</a:t>
            </a:r>
            <a:r>
              <a:rPr lang="de-DE" baseline="0" dirty="0" smtClean="0"/>
              <a:t> Landstraße)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4D668B-F24E-4B8B-8CC6-ED99E630CD22}" type="slidenum">
              <a:rPr lang="de-DE" altLang="de-DE" smtClean="0"/>
              <a:pPr>
                <a:defRPr/>
              </a:pPr>
              <a:t>26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92543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mailto:barbara.roesel@statistik.bremen.de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115888"/>
            <a:ext cx="9144000" cy="865187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de-DE" altLang="de-DE" sz="1800" b="0"/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6524625"/>
            <a:ext cx="9144000" cy="252413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de-DE" altLang="de-DE" sz="1800" b="0"/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1116013" y="4022725"/>
            <a:ext cx="712787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de-DE" altLang="de-DE" sz="2600" b="0" dirty="0" smtClean="0">
                <a:solidFill>
                  <a:srgbClr val="003366"/>
                </a:solidFill>
              </a:rPr>
              <a:t>Bevölkerungsentwicklung</a:t>
            </a:r>
          </a:p>
          <a:p>
            <a:pPr>
              <a:spcBef>
                <a:spcPts val="0"/>
              </a:spcBef>
              <a:defRPr/>
            </a:pPr>
            <a:r>
              <a:rPr lang="de-DE" altLang="de-DE" sz="2600" b="0" dirty="0" smtClean="0">
                <a:solidFill>
                  <a:srgbClr val="003366"/>
                </a:solidFill>
              </a:rPr>
              <a:t>in Borgfeld</a:t>
            </a:r>
            <a:endParaRPr lang="de-DE" altLang="de-DE" sz="2600" b="0" dirty="0">
              <a:solidFill>
                <a:srgbClr val="003366"/>
              </a:solidFill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116013" y="5075238"/>
            <a:ext cx="745172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de-DE" sz="1800" b="0" dirty="0" smtClean="0">
                <a:solidFill>
                  <a:srgbClr val="003366"/>
                </a:solidFill>
              </a:rPr>
              <a:t>Eva Kibele</a:t>
            </a:r>
            <a:endParaRPr lang="de-DE" altLang="de-DE" sz="1800" dirty="0"/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1116013" y="5624513"/>
            <a:ext cx="71278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sz="1600" b="0" dirty="0" smtClean="0">
                <a:solidFill>
                  <a:srgbClr val="003366"/>
                </a:solidFill>
              </a:rPr>
              <a:t>Bremen, 29. 05.</a:t>
            </a:r>
            <a:r>
              <a:rPr lang="de-DE" altLang="de-DE" sz="1600" b="0" baseline="0" dirty="0" smtClean="0">
                <a:solidFill>
                  <a:srgbClr val="003366"/>
                </a:solidFill>
              </a:rPr>
              <a:t> 2018</a:t>
            </a:r>
            <a:endParaRPr lang="de-DE" altLang="de-DE" sz="1600" b="0" dirty="0" smtClean="0">
              <a:solidFill>
                <a:srgbClr val="003366"/>
              </a:solidFill>
            </a:endParaRPr>
          </a:p>
        </p:txBody>
      </p:sp>
      <p:pic>
        <p:nvPicPr>
          <p:cNvPr id="7" name="Picture 3" descr="N:\Flyer Bremen Untz\Bremer Folienpräsentation\bremer stadtmusikanten Kop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36319"/>
          <a:stretch>
            <a:fillRect/>
          </a:stretch>
        </p:blipFill>
        <p:spPr bwMode="auto">
          <a:xfrm>
            <a:off x="7200900" y="2997200"/>
            <a:ext cx="1946275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19"/>
          <p:cNvSpPr txBox="1">
            <a:spLocks noChangeArrowheads="1"/>
          </p:cNvSpPr>
          <p:nvPr userDrawn="1"/>
        </p:nvSpPr>
        <p:spPr bwMode="auto">
          <a:xfrm>
            <a:off x="-36513" y="622300"/>
            <a:ext cx="9217026" cy="430213"/>
          </a:xfrm>
          <a:prstGeom prst="rect">
            <a:avLst/>
          </a:prstGeom>
          <a:solidFill>
            <a:srgbClr val="0347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b="0" smtClean="0">
                <a:solidFill>
                  <a:schemeClr val="bg1"/>
                </a:solidFill>
              </a:rPr>
              <a:t>Statistisches Landesamt Bremen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79438" y="6551613"/>
            <a:ext cx="3381375" cy="252412"/>
          </a:xfrm>
          <a:prstGeom prst="rect">
            <a:avLst/>
          </a:prstGeom>
        </p:spPr>
        <p:txBody>
          <a:bodyPr/>
          <a:lstStyle>
            <a:lvl1pPr eaLnBrk="1" hangingPunct="1">
              <a:defRPr sz="900" b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de-DE" altLang="de-DE" dirty="0" smtClean="0"/>
              <a:t>31.01.2018     Statistisches Landesamt Bremen</a:t>
            </a:r>
            <a:endParaRPr lang="de-DE" altLang="de-DE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40200" y="6551613"/>
            <a:ext cx="3168650" cy="252412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900" b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34375" y="6551613"/>
            <a:ext cx="792163" cy="252412"/>
          </a:xfrm>
          <a:prstGeom prst="rect">
            <a:avLst/>
          </a:prstGeom>
        </p:spPr>
        <p:txBody>
          <a:bodyPr/>
          <a:lstStyle>
            <a:lvl1pPr algn="r" eaLnBrk="1" hangingPunct="1">
              <a:defRPr sz="900" b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Folie </a:t>
            </a:r>
            <a:fld id="{7F743B54-16B8-4047-A7B9-5B423AF54B33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49551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:\Flyer Bremen Untz\Bremer Folienpräsentation\bremer stadtmusikanten Kop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36319"/>
          <a:stretch>
            <a:fillRect/>
          </a:stretch>
        </p:blipFill>
        <p:spPr bwMode="auto">
          <a:xfrm>
            <a:off x="7200900" y="2997200"/>
            <a:ext cx="1946275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9"/>
          <p:cNvCxnSpPr>
            <a:cxnSpLocks noChangeShapeType="1"/>
          </p:cNvCxnSpPr>
          <p:nvPr/>
        </p:nvCxnSpPr>
        <p:spPr bwMode="auto">
          <a:xfrm>
            <a:off x="0" y="1089025"/>
            <a:ext cx="9144000" cy="0"/>
          </a:xfrm>
          <a:prstGeom prst="line">
            <a:avLst/>
          </a:prstGeom>
          <a:noFill/>
          <a:ln w="9525" algn="ctr">
            <a:solidFill>
              <a:srgbClr val="003D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D66"/>
                </a:solidFill>
              </a:defRPr>
            </a:lvl1pPr>
            <a:lvl2pPr>
              <a:defRPr>
                <a:solidFill>
                  <a:srgbClr val="003D66"/>
                </a:solidFill>
              </a:defRPr>
            </a:lvl2pPr>
            <a:lvl3pPr>
              <a:defRPr>
                <a:solidFill>
                  <a:srgbClr val="003D66"/>
                </a:solidFill>
              </a:defRPr>
            </a:lvl3pPr>
            <a:lvl4pPr>
              <a:defRPr>
                <a:solidFill>
                  <a:srgbClr val="003D66"/>
                </a:solidFill>
              </a:defRPr>
            </a:lvl4pPr>
            <a:lvl5pPr>
              <a:defRPr>
                <a:solidFill>
                  <a:srgbClr val="003D66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76263" y="404813"/>
            <a:ext cx="7236097" cy="669925"/>
          </a:xfrm>
        </p:spPr>
        <p:txBody>
          <a:bodyPr/>
          <a:lstStyle>
            <a:lvl1pPr>
              <a:tabLst>
                <a:tab pos="540000" algn="l"/>
              </a:tabLst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79438" y="6551613"/>
            <a:ext cx="3200474" cy="252412"/>
          </a:xfrm>
          <a:prstGeom prst="rect">
            <a:avLst/>
          </a:prstGeom>
        </p:spPr>
        <p:txBody>
          <a:bodyPr/>
          <a:lstStyle>
            <a:lvl1pPr eaLnBrk="1" hangingPunct="1">
              <a:defRPr sz="900" b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de-DE" altLang="de-DE" smtClean="0"/>
              <a:t>dd.mm.jjjj     Statistisches Landesamt Bremen</a:t>
            </a:r>
            <a:endParaRPr lang="de-DE" alt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551613"/>
            <a:ext cx="792163" cy="252412"/>
          </a:xfrm>
          <a:prstGeom prst="rect">
            <a:avLst/>
          </a:prstGeom>
        </p:spPr>
        <p:txBody>
          <a:bodyPr/>
          <a:lstStyle>
            <a:lvl1pPr algn="r" eaLnBrk="1" hangingPunct="1">
              <a:defRPr sz="900" b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Folie </a:t>
            </a:r>
            <a:fld id="{23CF06F2-100B-4DBE-80A7-242A16EFD5AD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65292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D66"/>
                </a:solidFill>
              </a:defRPr>
            </a:lvl1pPr>
            <a:lvl2pPr>
              <a:defRPr>
                <a:solidFill>
                  <a:srgbClr val="003D66"/>
                </a:solidFill>
              </a:defRPr>
            </a:lvl2pPr>
            <a:lvl3pPr>
              <a:defRPr>
                <a:solidFill>
                  <a:srgbClr val="003D66"/>
                </a:solidFill>
              </a:defRPr>
            </a:lvl3pPr>
            <a:lvl4pPr>
              <a:defRPr>
                <a:solidFill>
                  <a:srgbClr val="003D66"/>
                </a:solidFill>
              </a:defRPr>
            </a:lvl4pPr>
            <a:lvl5pPr>
              <a:defRPr>
                <a:solidFill>
                  <a:srgbClr val="003D66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76263" y="404813"/>
            <a:ext cx="7236097" cy="669925"/>
          </a:xfrm>
        </p:spPr>
        <p:txBody>
          <a:bodyPr/>
          <a:lstStyle>
            <a:lvl1pPr>
              <a:tabLst>
                <a:tab pos="540000" algn="l"/>
              </a:tabLst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79438" y="6551613"/>
            <a:ext cx="3200474" cy="252412"/>
          </a:xfrm>
          <a:prstGeom prst="rect">
            <a:avLst/>
          </a:prstGeom>
        </p:spPr>
        <p:txBody>
          <a:bodyPr/>
          <a:lstStyle>
            <a:lvl1pPr eaLnBrk="1" hangingPunct="1">
              <a:defRPr sz="900" b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de-DE" altLang="de-DE" smtClean="0"/>
              <a:t>dd.mm.jjjj     Statistisches Landesamt Bremen</a:t>
            </a:r>
            <a:endParaRPr lang="de-DE" alt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551613"/>
            <a:ext cx="792163" cy="252412"/>
          </a:xfrm>
          <a:prstGeom prst="rect">
            <a:avLst/>
          </a:prstGeom>
        </p:spPr>
        <p:txBody>
          <a:bodyPr/>
          <a:lstStyle>
            <a:lvl1pPr algn="r" eaLnBrk="1" hangingPunct="1">
              <a:defRPr sz="900" b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Folie </a:t>
            </a:r>
            <a:fld id="{23CF06F2-100B-4DBE-80A7-242A16EFD5AD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25725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79438" y="6551613"/>
            <a:ext cx="3200474" cy="252412"/>
          </a:xfrm>
          <a:prstGeom prst="rect">
            <a:avLst/>
          </a:prstGeom>
        </p:spPr>
        <p:txBody>
          <a:bodyPr/>
          <a:lstStyle>
            <a:lvl1pPr eaLnBrk="1" hangingPunct="1">
              <a:defRPr sz="900" b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de-DE" altLang="de-DE" smtClean="0"/>
              <a:t>dd.mm.jjjj     Statistisches Landesamt Bremen</a:t>
            </a:r>
            <a:endParaRPr lang="de-DE" alt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551613"/>
            <a:ext cx="792163" cy="252412"/>
          </a:xfrm>
          <a:prstGeom prst="rect">
            <a:avLst/>
          </a:prstGeom>
        </p:spPr>
        <p:txBody>
          <a:bodyPr/>
          <a:lstStyle>
            <a:lvl1pPr algn="r" eaLnBrk="1" hangingPunct="1">
              <a:defRPr sz="900" b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Folie </a:t>
            </a:r>
            <a:fld id="{23CF06F2-100B-4DBE-80A7-242A16EFD5AD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611188" y="1916113"/>
            <a:ext cx="8062912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800" b="0" dirty="0">
                <a:solidFill>
                  <a:srgbClr val="0D406D"/>
                </a:solidFill>
              </a:rPr>
              <a:t>www.statistik.bremen.de</a:t>
            </a:r>
          </a:p>
          <a:p>
            <a:endParaRPr lang="de-DE" altLang="de-DE" sz="1800" b="0" dirty="0">
              <a:solidFill>
                <a:srgbClr val="0D406D"/>
              </a:solidFill>
            </a:endParaRPr>
          </a:p>
          <a:p>
            <a:endParaRPr lang="de-DE" altLang="de-DE" sz="1800" b="0" dirty="0">
              <a:solidFill>
                <a:srgbClr val="0D406D"/>
              </a:solidFill>
            </a:endParaRPr>
          </a:p>
          <a:p>
            <a:endParaRPr lang="de-DE" altLang="de-DE" sz="1800" b="0" dirty="0">
              <a:solidFill>
                <a:srgbClr val="0D406D"/>
              </a:solidFill>
            </a:endParaRPr>
          </a:p>
          <a:p>
            <a:endParaRPr lang="de-DE" altLang="de-DE" sz="1800" b="0" dirty="0">
              <a:solidFill>
                <a:srgbClr val="0D406D"/>
              </a:solidFill>
            </a:endParaRPr>
          </a:p>
          <a:p>
            <a:endParaRPr lang="de-DE" altLang="de-DE" sz="1800" b="0" dirty="0">
              <a:solidFill>
                <a:srgbClr val="0D406D"/>
              </a:solidFill>
            </a:endParaRPr>
          </a:p>
          <a:p>
            <a:endParaRPr lang="de-DE" altLang="de-DE" sz="1800" b="0" dirty="0">
              <a:solidFill>
                <a:srgbClr val="0D406D"/>
              </a:solidFill>
            </a:endParaRPr>
          </a:p>
          <a:p>
            <a:endParaRPr lang="de-DE" altLang="de-DE" sz="1800" b="0" dirty="0">
              <a:solidFill>
                <a:srgbClr val="0D406D"/>
              </a:solidFill>
            </a:endParaRPr>
          </a:p>
          <a:p>
            <a:r>
              <a:rPr lang="de-DE" altLang="de-DE" sz="1600" b="0" dirty="0">
                <a:solidFill>
                  <a:srgbClr val="0D406D"/>
                </a:solidFill>
              </a:rPr>
              <a:t>Vorname Name</a:t>
            </a:r>
          </a:p>
          <a:p>
            <a:r>
              <a:rPr lang="de-DE" altLang="de-DE" sz="1600" b="0" dirty="0">
                <a:solidFill>
                  <a:srgbClr val="0D406D"/>
                </a:solidFill>
              </a:rPr>
              <a:t>Statistisches Landesamt Bremen</a:t>
            </a:r>
          </a:p>
          <a:p>
            <a:r>
              <a:rPr lang="de-DE" altLang="de-DE" sz="1600" b="0" dirty="0">
                <a:solidFill>
                  <a:srgbClr val="0D406D"/>
                </a:solidFill>
              </a:rPr>
              <a:t>An der Weide 14-16</a:t>
            </a:r>
          </a:p>
          <a:p>
            <a:r>
              <a:rPr lang="de-DE" altLang="de-DE" sz="1600" b="0" dirty="0">
                <a:solidFill>
                  <a:srgbClr val="0D406D"/>
                </a:solidFill>
              </a:rPr>
              <a:t>28195 Bremen</a:t>
            </a:r>
          </a:p>
          <a:p>
            <a:endParaRPr lang="de-DE" altLang="de-DE" sz="1600" b="0" dirty="0">
              <a:solidFill>
                <a:srgbClr val="0D406D"/>
              </a:solidFill>
            </a:endParaRPr>
          </a:p>
          <a:p>
            <a:r>
              <a:rPr lang="de-DE" altLang="de-DE" sz="1600" b="0" dirty="0">
                <a:solidFill>
                  <a:srgbClr val="0D406D"/>
                </a:solidFill>
              </a:rPr>
              <a:t>Tel.: 0421/361-xxxx</a:t>
            </a:r>
          </a:p>
          <a:p>
            <a:r>
              <a:rPr lang="de-DE" altLang="de-DE" sz="1600" b="0" dirty="0">
                <a:solidFill>
                  <a:srgbClr val="0D406D"/>
                </a:solidFill>
              </a:rPr>
              <a:t>vorname.name</a:t>
            </a:r>
            <a:r>
              <a:rPr lang="de-DE" altLang="de-DE" sz="1600" b="0" dirty="0">
                <a:solidFill>
                  <a:srgbClr val="0D406D"/>
                </a:solidFill>
                <a:hlinkClick r:id="rId2"/>
              </a:rPr>
              <a:t>@statistik.bremen.de</a:t>
            </a:r>
            <a:endParaRPr lang="de-DE" altLang="de-DE" sz="1600" b="0" dirty="0">
              <a:solidFill>
                <a:srgbClr val="0D4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9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77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404813"/>
            <a:ext cx="7916862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Gliederung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693863"/>
            <a:ext cx="7916862" cy="216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Überschrift 1</a:t>
            </a:r>
          </a:p>
          <a:p>
            <a:pPr lvl="0"/>
            <a:r>
              <a:rPr lang="de-DE" altLang="de-DE" smtClean="0"/>
              <a:t>Überschrift 2</a:t>
            </a:r>
          </a:p>
          <a:p>
            <a:pPr lvl="0"/>
            <a:r>
              <a:rPr lang="de-DE" altLang="de-DE" smtClean="0"/>
              <a:t>Überschrift 3</a:t>
            </a:r>
          </a:p>
          <a:p>
            <a:pPr lvl="0"/>
            <a:r>
              <a:rPr lang="de-DE" altLang="de-DE" smtClean="0"/>
              <a:t>Überschrift 4</a:t>
            </a:r>
          </a:p>
        </p:txBody>
      </p:sp>
      <p:sp>
        <p:nvSpPr>
          <p:cNvPr id="1028" name="Line 9"/>
          <p:cNvSpPr>
            <a:spLocks noChangeShapeType="1"/>
          </p:cNvSpPr>
          <p:nvPr userDrawn="1"/>
        </p:nvSpPr>
        <p:spPr bwMode="auto">
          <a:xfrm>
            <a:off x="576263" y="981075"/>
            <a:ext cx="7916862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1029" name="Gerade Verbindung 9"/>
          <p:cNvCxnSpPr>
            <a:cxnSpLocks noChangeShapeType="1"/>
          </p:cNvCxnSpPr>
          <p:nvPr userDrawn="1"/>
        </p:nvCxnSpPr>
        <p:spPr bwMode="auto">
          <a:xfrm>
            <a:off x="0" y="1089025"/>
            <a:ext cx="9144000" cy="0"/>
          </a:xfrm>
          <a:prstGeom prst="line">
            <a:avLst/>
          </a:prstGeom>
          <a:noFill/>
          <a:ln w="9525" algn="ctr">
            <a:solidFill>
              <a:srgbClr val="003D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3" name="Gerade Verbindung 12"/>
          <p:cNvCxnSpPr>
            <a:cxnSpLocks noChangeShapeType="1"/>
          </p:cNvCxnSpPr>
          <p:nvPr userDrawn="1"/>
        </p:nvCxnSpPr>
        <p:spPr bwMode="auto">
          <a:xfrm>
            <a:off x="0" y="6480175"/>
            <a:ext cx="9144000" cy="0"/>
          </a:xfrm>
          <a:prstGeom prst="line">
            <a:avLst/>
          </a:prstGeom>
          <a:noFill/>
          <a:ln w="9525" algn="ctr">
            <a:solidFill>
              <a:srgbClr val="003D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79438" y="6551613"/>
            <a:ext cx="3200474" cy="252412"/>
          </a:xfrm>
          <a:prstGeom prst="rect">
            <a:avLst/>
          </a:prstGeom>
        </p:spPr>
        <p:txBody>
          <a:bodyPr/>
          <a:lstStyle>
            <a:lvl1pPr eaLnBrk="1" hangingPunct="1">
              <a:defRPr sz="900" b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de-DE" altLang="de-DE" smtClean="0"/>
              <a:t>dd.mm.jjjj     Statistisches Landesamt Bremen</a:t>
            </a:r>
            <a:endParaRPr lang="de-DE" altLang="de-DE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24850" y="6551613"/>
            <a:ext cx="792163" cy="252412"/>
          </a:xfrm>
          <a:prstGeom prst="rect">
            <a:avLst/>
          </a:prstGeom>
        </p:spPr>
        <p:txBody>
          <a:bodyPr/>
          <a:lstStyle>
            <a:lvl1pPr algn="r" eaLnBrk="1" hangingPunct="1">
              <a:defRPr sz="900" b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Folie </a:t>
            </a:r>
            <a:fld id="{23CF06F2-100B-4DBE-80A7-242A16EFD5AD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D406D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D406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D406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D406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D406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24F83"/>
          </a:solidFill>
          <a:latin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24F83"/>
          </a:solidFill>
          <a:latin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24F83"/>
          </a:solidFill>
          <a:latin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24F83"/>
          </a:solidFill>
          <a:latin typeface="Arial Unicode MS" pitchFamily="34" charset="-128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AutoNum type="arabicParenR"/>
        <a:defRPr sz="2000">
          <a:solidFill>
            <a:srgbClr val="0D406D"/>
          </a:solidFill>
          <a:latin typeface="Arial" charset="0"/>
          <a:ea typeface="+mn-ea"/>
          <a:cs typeface="+mn-cs"/>
        </a:defRPr>
      </a:lvl1pPr>
      <a:lvl2pPr marL="960438" indent="-419100" algn="l" rtl="0" eaLnBrk="0" fontAlgn="base" hangingPunct="0">
        <a:spcBef>
          <a:spcPct val="20000"/>
        </a:spcBef>
        <a:spcAft>
          <a:spcPct val="0"/>
        </a:spcAft>
        <a:buSzPct val="120000"/>
        <a:buChar char="•"/>
        <a:defRPr sz="2200">
          <a:solidFill>
            <a:srgbClr val="EAEAEA"/>
          </a:solidFill>
          <a:latin typeface="Arial" charset="0"/>
        </a:defRPr>
      </a:lvl2pPr>
      <a:lvl3pPr marL="1292225" indent="-381000" algn="l" rtl="0" eaLnBrk="0" fontAlgn="base" hangingPunct="0">
        <a:spcBef>
          <a:spcPct val="20000"/>
        </a:spcBef>
        <a:spcAft>
          <a:spcPct val="0"/>
        </a:spcAft>
        <a:buChar char="-"/>
        <a:defRPr sz="2000">
          <a:solidFill>
            <a:srgbClr val="EAEAEA"/>
          </a:solidFill>
          <a:latin typeface="Arial" charset="0"/>
        </a:defRPr>
      </a:lvl3pPr>
      <a:lvl4pPr marL="1635125" indent="-342900" algn="l" rtl="0" eaLnBrk="0" fontAlgn="base" hangingPunct="0">
        <a:spcBef>
          <a:spcPct val="20000"/>
        </a:spcBef>
        <a:spcAft>
          <a:spcPct val="0"/>
        </a:spcAft>
        <a:buSzPct val="80000"/>
        <a:buFont typeface="Arial Unicode MS" pitchFamily="34" charset="-128"/>
        <a:buChar char="x"/>
        <a:defRPr>
          <a:solidFill>
            <a:srgbClr val="EAEAEA"/>
          </a:solidFill>
          <a:latin typeface="Arial" charset="0"/>
        </a:defRPr>
      </a:lvl4pPr>
      <a:lvl5pPr marL="1938338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EAEAEA"/>
          </a:solidFill>
          <a:latin typeface="Arial" charset="0"/>
        </a:defRPr>
      </a:lvl5pPr>
      <a:lvl6pPr marL="2395538" indent="-3048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EAEAEA"/>
          </a:solidFill>
          <a:latin typeface="+mn-lt"/>
        </a:defRPr>
      </a:lvl6pPr>
      <a:lvl7pPr marL="2852738" indent="-3048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EAEAEA"/>
          </a:solidFill>
          <a:latin typeface="+mn-lt"/>
        </a:defRPr>
      </a:lvl7pPr>
      <a:lvl8pPr marL="3309938" indent="-3048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EAEAEA"/>
          </a:solidFill>
          <a:latin typeface="+mn-lt"/>
        </a:defRPr>
      </a:lvl8pPr>
      <a:lvl9pPr marL="3767138" indent="-3048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EAEAEA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tatistik.bremen.de" TargetMode="External"/><Relationship Id="rId2" Type="http://schemas.openxmlformats.org/officeDocument/2006/relationships/hyperlink" Target="mailto:norname.name@statistik.bremen.de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76263" y="404813"/>
            <a:ext cx="7812161" cy="669925"/>
          </a:xfrm>
        </p:spPr>
        <p:txBody>
          <a:bodyPr/>
          <a:lstStyle/>
          <a:p>
            <a:r>
              <a:rPr lang="de-DE" b="1" dirty="0" smtClean="0"/>
              <a:t>Beispiel Altersprofil: Zuzüge aus dem </a:t>
            </a:r>
            <a:r>
              <a:rPr lang="de-DE" b="1" dirty="0" smtClean="0"/>
              <a:t>Bundesgebiet nach HB</a:t>
            </a: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29.05.2018     </a:t>
            </a:r>
            <a:r>
              <a:rPr lang="de-DE" altLang="de-DE" dirty="0" smtClean="0"/>
              <a:t>Statistisches Landesamt Bremen</a:t>
            </a:r>
            <a:endParaRPr lang="de-DE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796136" y="6551613"/>
            <a:ext cx="3320877" cy="252412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/>
              <a:t>Quelle: Amtliche Fortschreibung	Folie </a:t>
            </a:r>
            <a:fld id="{23CF06F2-100B-4DBE-80A7-242A16EFD5AD}" type="slidenum">
              <a:rPr lang="de-DE" altLang="de-DE" smtClean="0"/>
              <a:pPr>
                <a:defRPr/>
              </a:pPr>
              <a:t>10</a:t>
            </a:fld>
            <a:endParaRPr lang="de-DE" altLang="de-DE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Diagramm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1642115"/>
              </p:ext>
            </p:extLst>
          </p:nvPr>
        </p:nvGraphicFramePr>
        <p:xfrm>
          <a:off x="926865" y="1376772"/>
          <a:ext cx="7092788" cy="4932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023828" y="1700808"/>
            <a:ext cx="121443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Frauen</a:t>
            </a:r>
            <a:endParaRPr kumimoji="0" lang="de-DE" altLang="de-DE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005634" y="4589760"/>
            <a:ext cx="121443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Männer</a:t>
            </a:r>
            <a:endParaRPr kumimoji="0" lang="de-DE" altLang="de-DE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89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Bevölkerungsentwicklung: Wanderungen &amp; Umzüge</a:t>
            </a: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79438" y="6551613"/>
            <a:ext cx="5540734" cy="252412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/>
              <a:t>29.05.2018     Statistisches Landesamt </a:t>
            </a:r>
            <a:r>
              <a:rPr lang="de-DE" altLang="de-DE" dirty="0" smtClean="0"/>
              <a:t>Bremen</a:t>
            </a:r>
            <a:endParaRPr lang="de-DE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Folie </a:t>
            </a:r>
            <a:fld id="{23CF06F2-100B-4DBE-80A7-242A16EFD5AD}" type="slidenum">
              <a:rPr lang="de-DE" altLang="de-DE" smtClean="0"/>
              <a:pPr>
                <a:defRPr/>
              </a:pPr>
              <a:t>11</a:t>
            </a:fld>
            <a:endParaRPr lang="de-DE" altLang="de-DE" dirty="0"/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8184102"/>
              </p:ext>
            </p:extLst>
          </p:nvPr>
        </p:nvGraphicFramePr>
        <p:xfrm>
          <a:off x="1115616" y="1520788"/>
          <a:ext cx="6516724" cy="4503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2195736" y="1736812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C00000"/>
                </a:solidFill>
              </a:rPr>
              <a:t>Zuzüge inkl. Umzüge</a:t>
            </a:r>
            <a:endParaRPr lang="de-DE" sz="1800" dirty="0">
              <a:solidFill>
                <a:srgbClr val="C0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549217" y="3527720"/>
            <a:ext cx="2958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E36C0A"/>
                </a:solidFill>
              </a:rPr>
              <a:t>Zuzüge aus D &amp; Ausland</a:t>
            </a:r>
            <a:endParaRPr lang="de-DE" sz="1800" dirty="0">
              <a:solidFill>
                <a:srgbClr val="E36C0A"/>
              </a:solidFill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6300192" y="1556792"/>
            <a:ext cx="1116124" cy="4068452"/>
          </a:xfrm>
          <a:prstGeom prst="rect">
            <a:avLst/>
          </a:prstGeom>
          <a:solidFill>
            <a:srgbClr val="D8F0D2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00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Bevölkerungsentwicklung: Wanderungen &amp; Umzüge</a:t>
            </a: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79438" y="6551613"/>
            <a:ext cx="5540734" cy="252412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/>
              <a:t>29.05.2018     Statistisches Landesamt </a:t>
            </a:r>
            <a:r>
              <a:rPr lang="de-DE" altLang="de-DE" dirty="0" smtClean="0"/>
              <a:t>Bremen</a:t>
            </a:r>
            <a:endParaRPr lang="de-DE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Folie </a:t>
            </a:r>
            <a:fld id="{23CF06F2-100B-4DBE-80A7-242A16EFD5AD}" type="slidenum">
              <a:rPr lang="de-DE" altLang="de-DE" smtClean="0"/>
              <a:pPr>
                <a:defRPr/>
              </a:pPr>
              <a:t>12</a:t>
            </a:fld>
            <a:endParaRPr lang="de-DE" altLang="de-DE" dirty="0"/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8961556"/>
              </p:ext>
            </p:extLst>
          </p:nvPr>
        </p:nvGraphicFramePr>
        <p:xfrm>
          <a:off x="1115616" y="1520788"/>
          <a:ext cx="6516724" cy="4503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2663788" y="5121188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rgbClr val="003399"/>
                </a:solidFill>
              </a:rPr>
              <a:t>Fortzüge</a:t>
            </a:r>
            <a:r>
              <a:rPr lang="de-DE" sz="1800" dirty="0" smtClean="0">
                <a:solidFill>
                  <a:srgbClr val="003399"/>
                </a:solidFill>
              </a:rPr>
              <a:t> inkl. Umzüge</a:t>
            </a:r>
            <a:endParaRPr lang="de-DE" sz="1800" dirty="0">
              <a:solidFill>
                <a:srgbClr val="003399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477209" y="3815752"/>
            <a:ext cx="3189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rgbClr val="3399FF"/>
                </a:solidFill>
              </a:rPr>
              <a:t>Fortzüge</a:t>
            </a:r>
            <a:r>
              <a:rPr lang="de-DE" sz="1800" dirty="0" smtClean="0">
                <a:solidFill>
                  <a:srgbClr val="3399FF"/>
                </a:solidFill>
              </a:rPr>
              <a:t> nach D &amp; Ausland</a:t>
            </a:r>
            <a:endParaRPr lang="de-DE" sz="1800" dirty="0">
              <a:solidFill>
                <a:srgbClr val="3399FF"/>
              </a:solidFill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6300192" y="1556792"/>
            <a:ext cx="1116124" cy="4068452"/>
          </a:xfrm>
          <a:prstGeom prst="rect">
            <a:avLst/>
          </a:prstGeom>
          <a:solidFill>
            <a:srgbClr val="D8F0D2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Bevölkerungsentwicklung: Wanderungen &amp; Umzüge</a:t>
            </a: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79438" y="6551613"/>
            <a:ext cx="5540734" cy="252412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/>
              <a:t>29.05.2018     Statistisches Landesamt </a:t>
            </a:r>
            <a:r>
              <a:rPr lang="de-DE" altLang="de-DE" dirty="0" smtClean="0"/>
              <a:t>Bremen</a:t>
            </a:r>
            <a:endParaRPr lang="de-DE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Folie </a:t>
            </a:r>
            <a:fld id="{23CF06F2-100B-4DBE-80A7-242A16EFD5AD}" type="slidenum">
              <a:rPr lang="de-DE" altLang="de-DE" smtClean="0"/>
              <a:pPr>
                <a:defRPr/>
              </a:pPr>
              <a:t>13</a:t>
            </a:fld>
            <a:endParaRPr lang="de-DE" altLang="de-DE" dirty="0"/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0303417"/>
              </p:ext>
            </p:extLst>
          </p:nvPr>
        </p:nvGraphicFramePr>
        <p:xfrm>
          <a:off x="1115616" y="1520788"/>
          <a:ext cx="6516724" cy="4503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123037" y="270892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C00000"/>
                </a:solidFill>
              </a:rPr>
              <a:t>Zuzüge</a:t>
            </a:r>
            <a:endParaRPr lang="de-DE" sz="1800" dirty="0">
              <a:solidFill>
                <a:srgbClr val="C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1500" y="431980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rgbClr val="003399"/>
                </a:solidFill>
              </a:rPr>
              <a:t>Fortzüge</a:t>
            </a:r>
            <a:endParaRPr lang="de-DE" sz="1800" dirty="0">
              <a:solidFill>
                <a:srgbClr val="003399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416316" y="3501008"/>
            <a:ext cx="1714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Wanderungs- </a:t>
            </a:r>
          </a:p>
          <a:p>
            <a:r>
              <a:rPr lang="de-DE" sz="1800" dirty="0" err="1" smtClean="0"/>
              <a:t>saldo</a:t>
            </a:r>
            <a:endParaRPr lang="de-DE" sz="1800" dirty="0"/>
          </a:p>
        </p:txBody>
      </p:sp>
      <p:sp>
        <p:nvSpPr>
          <p:cNvPr id="10" name="Rechteck 9"/>
          <p:cNvSpPr/>
          <p:nvPr/>
        </p:nvSpPr>
        <p:spPr bwMode="auto">
          <a:xfrm>
            <a:off x="6300192" y="1556792"/>
            <a:ext cx="1116124" cy="4068452"/>
          </a:xfrm>
          <a:prstGeom prst="rect">
            <a:avLst/>
          </a:prstGeom>
          <a:solidFill>
            <a:srgbClr val="D8F0D2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70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50000"/>
              </a:spcAft>
              <a:buClr>
                <a:srgbClr val="FF0000"/>
              </a:buClr>
              <a:buSzPct val="110000"/>
              <a:buFont typeface="Arial" charset="0"/>
              <a:buNone/>
            </a:pPr>
            <a:r>
              <a:rPr lang="de-DE" altLang="de-DE" sz="1800" dirty="0" smtClean="0">
                <a:solidFill>
                  <a:srgbClr val="0D406D"/>
                </a:solidFill>
              </a:rPr>
              <a:t>Bevölkerungsgleichung (alters- und geschlechtsspezifisch)</a:t>
            </a:r>
            <a:endParaRPr lang="de-DE" altLang="de-DE" sz="1800" dirty="0">
              <a:solidFill>
                <a:srgbClr val="0D406D"/>
              </a:solidFill>
            </a:endParaRPr>
          </a:p>
          <a:p>
            <a:pPr>
              <a:spcAft>
                <a:spcPct val="50000"/>
              </a:spcAft>
              <a:buClr>
                <a:srgbClr val="FF0000"/>
              </a:buClr>
              <a:buSzPct val="110000"/>
              <a:buFont typeface="Arial" charset="0"/>
              <a:buChar char="›"/>
            </a:pPr>
            <a:r>
              <a:rPr lang="de-DE" altLang="de-DE" sz="1800" b="1" dirty="0" smtClean="0">
                <a:solidFill>
                  <a:srgbClr val="C00000"/>
                </a:solidFill>
              </a:rPr>
              <a:t>Bevölkerung (t+1) </a:t>
            </a:r>
            <a:r>
              <a:rPr lang="de-DE" altLang="de-DE" sz="1800" dirty="0" smtClean="0">
                <a:solidFill>
                  <a:srgbClr val="0D406D"/>
                </a:solidFill>
              </a:rPr>
              <a:t>= Bevölkerung (t)</a:t>
            </a:r>
          </a:p>
          <a:p>
            <a:pPr marL="0" indent="0">
              <a:spcAft>
                <a:spcPct val="50000"/>
              </a:spcAft>
              <a:buClr>
                <a:srgbClr val="FF0000"/>
              </a:buClr>
              <a:buSzPct val="110000"/>
              <a:buNone/>
            </a:pPr>
            <a:r>
              <a:rPr lang="de-DE" altLang="de-DE" sz="1800" dirty="0">
                <a:solidFill>
                  <a:srgbClr val="0D406D"/>
                </a:solidFill>
              </a:rPr>
              <a:t>	</a:t>
            </a:r>
            <a:r>
              <a:rPr lang="de-DE" altLang="de-DE" sz="1800" dirty="0" smtClean="0">
                <a:solidFill>
                  <a:srgbClr val="0D406D"/>
                </a:solidFill>
              </a:rPr>
              <a:t>		+ Geburten</a:t>
            </a:r>
          </a:p>
          <a:p>
            <a:pPr marL="0" indent="0">
              <a:spcAft>
                <a:spcPct val="50000"/>
              </a:spcAft>
              <a:buClr>
                <a:srgbClr val="FF0000"/>
              </a:buClr>
              <a:buSzPct val="110000"/>
              <a:buNone/>
            </a:pPr>
            <a:r>
              <a:rPr lang="de-DE" altLang="de-DE" sz="1800" dirty="0">
                <a:solidFill>
                  <a:srgbClr val="0D406D"/>
                </a:solidFill>
              </a:rPr>
              <a:t>	</a:t>
            </a:r>
            <a:r>
              <a:rPr lang="de-DE" altLang="de-DE" sz="1800" dirty="0" smtClean="0">
                <a:solidFill>
                  <a:srgbClr val="0D406D"/>
                </a:solidFill>
              </a:rPr>
              <a:t>		- Sterbefälle</a:t>
            </a:r>
          </a:p>
          <a:p>
            <a:pPr marL="0" indent="0">
              <a:spcAft>
                <a:spcPct val="50000"/>
              </a:spcAft>
              <a:buClr>
                <a:srgbClr val="FF0000"/>
              </a:buClr>
              <a:buSzPct val="110000"/>
              <a:buNone/>
            </a:pPr>
            <a:r>
              <a:rPr lang="de-DE" altLang="de-DE" sz="1800" dirty="0">
                <a:solidFill>
                  <a:srgbClr val="0D406D"/>
                </a:solidFill>
              </a:rPr>
              <a:t>	</a:t>
            </a:r>
            <a:r>
              <a:rPr lang="de-DE" altLang="de-DE" sz="1800" dirty="0" smtClean="0">
                <a:solidFill>
                  <a:srgbClr val="0D406D"/>
                </a:solidFill>
              </a:rPr>
              <a:t>		+ Zuzüge</a:t>
            </a:r>
          </a:p>
          <a:p>
            <a:pPr marL="0" indent="0">
              <a:spcAft>
                <a:spcPct val="50000"/>
              </a:spcAft>
              <a:buClr>
                <a:srgbClr val="FF0000"/>
              </a:buClr>
              <a:buSzPct val="110000"/>
              <a:buNone/>
            </a:pPr>
            <a:r>
              <a:rPr lang="de-DE" altLang="de-DE" sz="1800" dirty="0">
                <a:solidFill>
                  <a:srgbClr val="0D406D"/>
                </a:solidFill>
              </a:rPr>
              <a:t>	</a:t>
            </a:r>
            <a:r>
              <a:rPr lang="de-DE" altLang="de-DE" sz="1800" dirty="0" smtClean="0">
                <a:solidFill>
                  <a:srgbClr val="0D406D"/>
                </a:solidFill>
              </a:rPr>
              <a:t>		- </a:t>
            </a:r>
            <a:r>
              <a:rPr lang="de-DE" altLang="de-DE" sz="1800" dirty="0" err="1" smtClean="0">
                <a:solidFill>
                  <a:srgbClr val="0D406D"/>
                </a:solidFill>
              </a:rPr>
              <a:t>Wegzüge</a:t>
            </a:r>
            <a:endParaRPr lang="de-DE" altLang="de-DE" sz="1800" dirty="0" smtClean="0">
              <a:solidFill>
                <a:srgbClr val="0D406D"/>
              </a:solidFill>
            </a:endParaRPr>
          </a:p>
          <a:p>
            <a:pPr>
              <a:spcAft>
                <a:spcPct val="50000"/>
              </a:spcAft>
              <a:buClr>
                <a:srgbClr val="FF0000"/>
              </a:buClr>
              <a:buSzPct val="110000"/>
              <a:buFont typeface="Arial" charset="0"/>
              <a:buChar char="›"/>
            </a:pPr>
            <a:endParaRPr lang="de-DE" altLang="de-DE" sz="600" dirty="0" smtClean="0">
              <a:solidFill>
                <a:srgbClr val="0D406D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Bevölkerungsvorausberechnung</a:t>
            </a: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29.05.2018     </a:t>
            </a:r>
            <a:r>
              <a:rPr lang="de-DE" altLang="de-DE" dirty="0" smtClean="0"/>
              <a:t>Statistisches Landesamt Bremen</a:t>
            </a:r>
            <a:endParaRPr lang="de-DE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Folie </a:t>
            </a:r>
            <a:fld id="{23CF06F2-100B-4DBE-80A7-242A16EFD5AD}" type="slidenum">
              <a:rPr lang="de-DE" altLang="de-DE" smtClean="0"/>
              <a:pPr>
                <a:defRPr/>
              </a:pPr>
              <a:t>14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1621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Bevölkerungsentwicklung 2016-2025 (in %)</a:t>
            </a: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29.05.2018     Statistisches Landesamt Bremen</a:t>
            </a:r>
            <a:endParaRPr lang="de-DE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Folie </a:t>
            </a:r>
            <a:fld id="{23CF06F2-100B-4DBE-80A7-242A16EFD5AD}" type="slidenum">
              <a:rPr lang="de-DE" altLang="de-DE" smtClean="0"/>
              <a:pPr>
                <a:defRPr/>
              </a:pPr>
              <a:t>15</a:t>
            </a:fld>
            <a:endParaRPr lang="de-DE" alt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68" y="1304764"/>
            <a:ext cx="6800888" cy="4788000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 bwMode="auto">
          <a:xfrm>
            <a:off x="5796136" y="2672384"/>
            <a:ext cx="1656184" cy="1692188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56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Bevölkerungsentwicklung 2016-2025 (in %)</a:t>
            </a: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29.05.2018     Statistisches Landesamt Bremen</a:t>
            </a:r>
            <a:endParaRPr lang="de-DE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Folie </a:t>
            </a:r>
            <a:fld id="{23CF06F2-100B-4DBE-80A7-242A16EFD5AD}" type="slidenum">
              <a:rPr lang="de-DE" altLang="de-DE" smtClean="0"/>
              <a:pPr>
                <a:defRPr/>
              </a:pPr>
              <a:t>16</a:t>
            </a:fld>
            <a:endParaRPr lang="de-DE" altLang="de-DE" dirty="0"/>
          </a:p>
        </p:txBody>
      </p:sp>
      <p:pic>
        <p:nvPicPr>
          <p:cNvPr id="8" name="Grafik 7" descr="D:\schewe\Projekte\SIKURS\Ausgang\bev1625\v3\bev1625_u18.e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28" y="1484784"/>
            <a:ext cx="3240000" cy="23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 descr="D:\schewe\Projekte\SIKURS\Ausgang\bev1625\v3\bev1625_18u45.e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388" y="1607894"/>
            <a:ext cx="3240000" cy="23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10" descr="D:\schewe\Projekte\SIKURS\Ausgang\bev1625\v3\bev1625_45u65.e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25044"/>
            <a:ext cx="3240000" cy="23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 descr="D:\schewe\Projekte\SIKURS\Ausgang\bev1625\v3\bev1625_65plus.e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3825300"/>
            <a:ext cx="3240000" cy="23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Ellipse 12"/>
          <p:cNvSpPr/>
          <p:nvPr/>
        </p:nvSpPr>
        <p:spPr bwMode="auto">
          <a:xfrm>
            <a:off x="3167844" y="2060848"/>
            <a:ext cx="1008112" cy="1008112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7020272" y="2168860"/>
            <a:ext cx="1008112" cy="1008112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3167844" y="4365104"/>
            <a:ext cx="1008112" cy="1008112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6984268" y="4365104"/>
            <a:ext cx="1008112" cy="1008112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33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539750" y="3296599"/>
            <a:ext cx="8174038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273050" indent="-27305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altLang="de-DE" sz="1600" b="0" dirty="0" smtClean="0">
                <a:solidFill>
                  <a:srgbClr val="003366"/>
                </a:solidFill>
              </a:rPr>
              <a:t>Kontakt:</a:t>
            </a:r>
          </a:p>
          <a:p>
            <a:pPr>
              <a:buFont typeface="Wingdings" pitchFamily="2" charset="2"/>
              <a:buNone/>
            </a:pPr>
            <a:r>
              <a:rPr lang="de-DE" altLang="de-DE" sz="1600" b="0" dirty="0" smtClean="0">
                <a:solidFill>
                  <a:srgbClr val="003366"/>
                </a:solidFill>
              </a:rPr>
              <a:t>Eva Kibele</a:t>
            </a:r>
            <a:endParaRPr lang="de-DE" altLang="de-DE" sz="1600" b="0" dirty="0">
              <a:solidFill>
                <a:srgbClr val="003366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de-DE" altLang="de-DE" sz="1600" b="0" dirty="0">
                <a:solidFill>
                  <a:srgbClr val="003366"/>
                </a:solidFill>
              </a:rPr>
              <a:t>Statistisches Landesamt Bremen</a:t>
            </a:r>
          </a:p>
          <a:p>
            <a:pPr>
              <a:buFont typeface="Wingdings" pitchFamily="2" charset="2"/>
              <a:buNone/>
            </a:pPr>
            <a:r>
              <a:rPr lang="de-DE" altLang="de-DE" sz="1600" b="0" dirty="0" smtClean="0">
                <a:solidFill>
                  <a:srgbClr val="003366"/>
                </a:solidFill>
                <a:hlinkClick r:id="rId2"/>
              </a:rPr>
              <a:t>Eva.Kibele@statistik.bremen.de</a:t>
            </a:r>
            <a:endParaRPr lang="de-DE" altLang="de-DE" sz="1600" b="0" dirty="0">
              <a:solidFill>
                <a:srgbClr val="003366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de-DE" altLang="de-DE" sz="1600" b="0" dirty="0">
                <a:solidFill>
                  <a:srgbClr val="003366"/>
                </a:solidFill>
              </a:rPr>
              <a:t>0421/361 </a:t>
            </a:r>
            <a:r>
              <a:rPr lang="de-DE" altLang="de-DE" sz="1600" b="0" dirty="0" smtClean="0">
                <a:solidFill>
                  <a:srgbClr val="003366"/>
                </a:solidFill>
              </a:rPr>
              <a:t>2811</a:t>
            </a:r>
          </a:p>
          <a:p>
            <a:pPr>
              <a:buFont typeface="Wingdings" pitchFamily="2" charset="2"/>
              <a:buNone/>
            </a:pPr>
            <a:endParaRPr lang="de-DE" altLang="de-DE" sz="1600" b="0" dirty="0">
              <a:solidFill>
                <a:srgbClr val="003366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de-DE" altLang="de-DE" sz="1600" b="0" dirty="0" smtClean="0">
                <a:solidFill>
                  <a:srgbClr val="003366"/>
                </a:solidFill>
              </a:rPr>
              <a:t>Zentraler Auskunftsdienst</a:t>
            </a:r>
          </a:p>
          <a:p>
            <a:pPr>
              <a:buFont typeface="Wingdings" pitchFamily="2" charset="2"/>
              <a:buNone/>
            </a:pPr>
            <a:r>
              <a:rPr lang="de-DE" altLang="de-DE" sz="1600" b="0" dirty="0" smtClean="0">
                <a:solidFill>
                  <a:srgbClr val="003366"/>
                </a:solidFill>
                <a:hlinkClick r:id="rId3"/>
              </a:rPr>
              <a:t>info@statistik.bremen.de</a:t>
            </a:r>
            <a:endParaRPr lang="de-DE" altLang="de-DE" sz="1600" b="0" dirty="0" smtClean="0">
              <a:solidFill>
                <a:srgbClr val="003366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de-DE" altLang="de-DE" sz="1600" b="0" dirty="0" smtClean="0">
                <a:solidFill>
                  <a:srgbClr val="003366"/>
                </a:solidFill>
              </a:rPr>
              <a:t>0421/361 6070</a:t>
            </a:r>
            <a:endParaRPr lang="de-DE" altLang="de-DE" sz="1600" b="0" dirty="0">
              <a:solidFill>
                <a:srgbClr val="003366"/>
              </a:solidFill>
            </a:endParaRPr>
          </a:p>
          <a:p>
            <a:pPr>
              <a:buFont typeface="Wingdings" pitchFamily="2" charset="2"/>
              <a:buNone/>
            </a:pPr>
            <a:endParaRPr lang="de-DE" altLang="de-DE" sz="1600" b="0" dirty="0">
              <a:solidFill>
                <a:srgbClr val="003366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de-DE" altLang="de-DE" sz="1600" b="0" dirty="0">
                <a:solidFill>
                  <a:srgbClr val="003366"/>
                </a:solidFill>
              </a:rPr>
              <a:t>www.statistik.bremen.de</a:t>
            </a:r>
            <a:endParaRPr lang="de-DE" altLang="de-DE" sz="1600" dirty="0">
              <a:solidFill>
                <a:srgbClr val="003366"/>
              </a:solidFill>
            </a:endParaRPr>
          </a:p>
        </p:txBody>
      </p:sp>
      <p:sp>
        <p:nvSpPr>
          <p:cNvPr id="19460" name="Foliennummernplatzhalt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900" b="0" smtClean="0">
                <a:solidFill>
                  <a:srgbClr val="003366"/>
                </a:solidFill>
              </a:rPr>
              <a:t>Folie </a:t>
            </a:r>
            <a:fld id="{BE05002A-D24E-4DD9-938A-16D0B318E770}" type="slidenum">
              <a:rPr lang="de-DE" altLang="de-DE" sz="900" b="0" smtClean="0">
                <a:solidFill>
                  <a:srgbClr val="003366"/>
                </a:solidFill>
              </a:rPr>
              <a:pPr/>
              <a:t>17</a:t>
            </a:fld>
            <a:endParaRPr lang="de-DE" altLang="de-DE" sz="900" b="0" smtClean="0">
              <a:solidFill>
                <a:srgbClr val="003366"/>
              </a:solidFill>
            </a:endParaRP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579438" y="6551613"/>
            <a:ext cx="3200474" cy="252412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/>
              <a:t>29.05.2018     Statistisches Landesamt Bremen</a:t>
            </a: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Bevölkerung am 31.12.2035 nach verschiedenen Varianten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Bevölkerungsvorausberechnung</a:t>
            </a: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29.05.2018     </a:t>
            </a:r>
            <a:r>
              <a:rPr lang="de-DE" altLang="de-DE" dirty="0" smtClean="0"/>
              <a:t>Statistisches Landesamt Bremen</a:t>
            </a:r>
            <a:endParaRPr lang="de-DE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580112" y="6551613"/>
            <a:ext cx="3536901" cy="252412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/>
              <a:t>	Folie </a:t>
            </a:r>
            <a:fld id="{23CF06F2-100B-4DBE-80A7-242A16EFD5AD}" type="slidenum">
              <a:rPr lang="de-DE" altLang="de-DE" smtClean="0"/>
              <a:pPr>
                <a:defRPr/>
              </a:pPr>
              <a:t>18</a:t>
            </a:fld>
            <a:endParaRPr lang="de-DE" altLang="de-DE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048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504482"/>
              </p:ext>
            </p:extLst>
          </p:nvPr>
        </p:nvGraphicFramePr>
        <p:xfrm>
          <a:off x="1223628" y="2492896"/>
          <a:ext cx="6573227" cy="32267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44801"/>
                <a:gridCol w="1614213"/>
                <a:gridCol w="1614213"/>
              </a:tblGrid>
              <a:tr h="265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15" marR="4421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Land Bremen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15" marR="4421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Bremen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15" marR="4421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0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Aktuelle </a:t>
                      </a:r>
                      <a:r>
                        <a:rPr lang="de-DE" sz="1400" b="1" dirty="0" smtClean="0">
                          <a:effectLst/>
                        </a:rPr>
                        <a:t>Bevölkerungsvorausberechnung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15" marR="4421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705.471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15" marR="4421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583.040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15" marR="4421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6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Variante 2: TFR</a:t>
                      </a:r>
                      <a:r>
                        <a:rPr lang="de-DE" sz="1400" baseline="0" dirty="0" smtClean="0">
                          <a:effectLst/>
                        </a:rPr>
                        <a:t> niedriger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(wie 2015)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15" marR="4421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701.294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15" marR="4421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579.571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15" marR="4421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6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Variante 3: Zuwanderung niedriger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(Stützzeitraum 2009—2013)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15" marR="4421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684.572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15" marR="4421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569.620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15" marR="4421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6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Variante 4: </a:t>
                      </a:r>
                      <a:r>
                        <a:rPr lang="de-DE" sz="1400" dirty="0">
                          <a:effectLst/>
                        </a:rPr>
                        <a:t>Zuwanderung </a:t>
                      </a:r>
                      <a:r>
                        <a:rPr lang="de-DE" sz="1400" dirty="0" smtClean="0">
                          <a:effectLst/>
                        </a:rPr>
                        <a:t>niedriger, TFR niedriger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(Stützzeitraum 2009—2013; TFR wie 2015)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15" marR="4421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680.485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15" marR="4421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566.219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15" marR="4421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90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Annahmensetzung</a:t>
            </a:r>
            <a:r>
              <a:rPr lang="de-DE" b="1" dirty="0" smtClean="0"/>
              <a:t>: Geburtenverhalten</a:t>
            </a: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29.05.2018     </a:t>
            </a:r>
            <a:r>
              <a:rPr lang="de-DE" altLang="de-DE" dirty="0" smtClean="0"/>
              <a:t>Statistisches Landesamt Bremen</a:t>
            </a:r>
            <a:endParaRPr lang="de-DE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Folie </a:t>
            </a:r>
            <a:fld id="{23CF06F2-100B-4DBE-80A7-242A16EFD5AD}" type="slidenum">
              <a:rPr lang="de-DE" altLang="de-DE" smtClean="0"/>
              <a:pPr>
                <a:defRPr/>
              </a:pPr>
              <a:t>19</a:t>
            </a:fld>
            <a:endParaRPr lang="de-DE" altLang="de-DE" dirty="0"/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077288"/>
              </p:ext>
            </p:extLst>
          </p:nvPr>
        </p:nvGraphicFramePr>
        <p:xfrm>
          <a:off x="112912" y="1628800"/>
          <a:ext cx="8911505" cy="4778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6431210" y="2336874"/>
            <a:ext cx="1597174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Bremerhaven: 1.90</a:t>
            </a:r>
          </a:p>
        </p:txBody>
      </p:sp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6629232" y="3416994"/>
            <a:ext cx="129114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Bremen: 1.53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295635" y="1340768"/>
            <a:ext cx="412164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003366"/>
                </a:solidFill>
              </a:rPr>
              <a:t>Zusammengefasste Geburtenziffer</a:t>
            </a:r>
          </a:p>
          <a:p>
            <a:r>
              <a:rPr lang="de-DE" sz="1800" b="0" dirty="0" smtClean="0">
                <a:solidFill>
                  <a:srgbClr val="003366"/>
                </a:solidFill>
              </a:rPr>
              <a:t>TFR: Total </a:t>
            </a:r>
            <a:r>
              <a:rPr lang="de-DE" sz="1800" b="0" dirty="0" err="1" smtClean="0">
                <a:solidFill>
                  <a:srgbClr val="003366"/>
                </a:solidFill>
              </a:rPr>
              <a:t>Fertility</a:t>
            </a:r>
            <a:r>
              <a:rPr lang="de-DE" sz="1800" b="0" dirty="0" smtClean="0">
                <a:solidFill>
                  <a:srgbClr val="003366"/>
                </a:solidFill>
              </a:rPr>
              <a:t> Rate</a:t>
            </a:r>
          </a:p>
          <a:p>
            <a:r>
              <a:rPr lang="de-DE" sz="1800" b="0" dirty="0" smtClean="0">
                <a:solidFill>
                  <a:srgbClr val="003366"/>
                </a:solidFill>
              </a:rPr>
              <a:t>̴  durchschnittliche Kinderzahl pro Frau</a:t>
            </a:r>
          </a:p>
        </p:txBody>
      </p:sp>
      <p:cxnSp>
        <p:nvCxnSpPr>
          <p:cNvPr id="17" name="Gerade Verbindung 16"/>
          <p:cNvCxnSpPr/>
          <p:nvPr/>
        </p:nvCxnSpPr>
        <p:spPr bwMode="auto">
          <a:xfrm>
            <a:off x="6264188" y="3320988"/>
            <a:ext cx="21242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feld 2"/>
          <p:cNvSpPr txBox="1">
            <a:spLocks noChangeArrowheads="1"/>
          </p:cNvSpPr>
          <p:nvPr/>
        </p:nvSpPr>
        <p:spPr bwMode="auto">
          <a:xfrm>
            <a:off x="1437747" y="2696914"/>
            <a:ext cx="1597174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Bremerhaven</a:t>
            </a:r>
          </a:p>
        </p:txBody>
      </p:sp>
      <p:sp>
        <p:nvSpPr>
          <p:cNvPr id="20" name="Textfeld 2"/>
          <p:cNvSpPr txBox="1">
            <a:spLocks noChangeArrowheads="1"/>
          </p:cNvSpPr>
          <p:nvPr/>
        </p:nvSpPr>
        <p:spPr bwMode="auto">
          <a:xfrm>
            <a:off x="3988519" y="3897052"/>
            <a:ext cx="129114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Bremen</a:t>
            </a:r>
          </a:p>
        </p:txBody>
      </p:sp>
    </p:spTree>
    <p:extLst>
      <p:ext uri="{BB962C8B-B14F-4D97-AF65-F5344CB8AC3E}">
        <p14:creationId xmlns:p14="http://schemas.microsoft.com/office/powerpoint/2010/main" val="95349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0968"/>
            <a:ext cx="4859474" cy="292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50000"/>
              </a:spcAft>
              <a:buClr>
                <a:srgbClr val="FF0000"/>
              </a:buClr>
              <a:buSzPct val="110000"/>
              <a:buFont typeface="Arial" charset="0"/>
              <a:buChar char="›"/>
            </a:pPr>
            <a:r>
              <a:rPr lang="de-DE" altLang="de-DE" sz="1800" b="1" dirty="0" smtClean="0">
                <a:solidFill>
                  <a:srgbClr val="0D406D"/>
                </a:solidFill>
              </a:rPr>
              <a:t>statistik.bremen.de </a:t>
            </a:r>
            <a:r>
              <a:rPr lang="de-DE" altLang="de-DE" sz="1800" b="1" dirty="0" smtClean="0">
                <a:solidFill>
                  <a:srgbClr val="0D406D"/>
                </a:solidFill>
                <a:sym typeface="Wingdings" panose="05000000000000000000" pitchFamily="2" charset="2"/>
              </a:rPr>
              <a:t> Datenangebote</a:t>
            </a:r>
            <a:endParaRPr lang="de-DE" altLang="de-DE" sz="1800" b="1" dirty="0" smtClean="0">
              <a:solidFill>
                <a:srgbClr val="0D406D"/>
              </a:solidFill>
            </a:endParaRPr>
          </a:p>
          <a:p>
            <a:pPr lvl="1">
              <a:spcAft>
                <a:spcPct val="50000"/>
              </a:spcAft>
              <a:buClr>
                <a:srgbClr val="FF0000"/>
              </a:buClr>
              <a:buSzPct val="110000"/>
              <a:buFont typeface="Arial" charset="0"/>
              <a:buChar char="›"/>
            </a:pPr>
            <a:r>
              <a:rPr lang="de-DE" altLang="de-DE" sz="1800" b="1" dirty="0" smtClean="0">
                <a:solidFill>
                  <a:srgbClr val="0D406D"/>
                </a:solidFill>
              </a:rPr>
              <a:t>Bremen </a:t>
            </a:r>
            <a:r>
              <a:rPr lang="de-DE" altLang="de-DE" sz="1800" b="1" dirty="0" smtClean="0">
                <a:solidFill>
                  <a:srgbClr val="0D406D"/>
                </a:solidFill>
              </a:rPr>
              <a:t>Infosystem</a:t>
            </a:r>
          </a:p>
          <a:p>
            <a:pPr lvl="1">
              <a:spcAft>
                <a:spcPct val="50000"/>
              </a:spcAft>
              <a:buClr>
                <a:srgbClr val="FF0000"/>
              </a:buClr>
              <a:buSzPct val="110000"/>
              <a:buFont typeface="Arial" charset="0"/>
              <a:buChar char="›"/>
            </a:pPr>
            <a:r>
              <a:rPr lang="de-DE" altLang="de-DE" sz="1800" b="1" dirty="0" smtClean="0">
                <a:solidFill>
                  <a:srgbClr val="0D406D"/>
                </a:solidFill>
              </a:rPr>
              <a:t>Bremen </a:t>
            </a:r>
            <a:r>
              <a:rPr lang="de-DE" altLang="de-DE" sz="1800" b="1" dirty="0" smtClean="0">
                <a:solidFill>
                  <a:srgbClr val="0D406D"/>
                </a:solidFill>
              </a:rPr>
              <a:t>Kleinräumig Infosystem</a:t>
            </a:r>
          </a:p>
          <a:p>
            <a:pPr lvl="1">
              <a:spcAft>
                <a:spcPct val="50000"/>
              </a:spcAft>
              <a:buClr>
                <a:srgbClr val="FF0000"/>
              </a:buClr>
              <a:buSzPct val="110000"/>
              <a:buFont typeface="Arial" charset="0"/>
              <a:buChar char="›"/>
            </a:pPr>
            <a:r>
              <a:rPr lang="de-DE" altLang="de-DE" sz="1800" b="1" dirty="0" smtClean="0">
                <a:solidFill>
                  <a:srgbClr val="0D406D"/>
                </a:solidFill>
              </a:rPr>
              <a:t>Bremer Ortsteilatlas</a:t>
            </a:r>
            <a:endParaRPr lang="de-DE" altLang="de-DE" sz="1800" b="1" dirty="0" smtClean="0">
              <a:solidFill>
                <a:srgbClr val="0D406D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ct val="50000"/>
              </a:spcAft>
            </a:pPr>
            <a:r>
              <a:rPr lang="de-DE" altLang="de-DE" sz="2400" b="1" dirty="0"/>
              <a:t>Statistisches Landesamt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29.05.2018     Statistisches Landesamt Bremen</a:t>
            </a:r>
            <a:endParaRPr lang="de-DE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Folie </a:t>
            </a:r>
            <a:fld id="{23CF06F2-100B-4DBE-80A7-242A16EFD5AD}" type="slidenum">
              <a:rPr lang="de-DE" altLang="de-DE" smtClean="0"/>
              <a:pPr>
                <a:defRPr/>
              </a:pPr>
              <a:t>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35951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Annahmensetzung</a:t>
            </a:r>
            <a:r>
              <a:rPr lang="de-DE" b="1" dirty="0" smtClean="0"/>
              <a:t>: Geburtenverhalten OT Bremen</a:t>
            </a: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29</a:t>
            </a:r>
            <a:r>
              <a:rPr lang="de-DE" altLang="de-DE" dirty="0" smtClean="0"/>
              <a:t>.05.2018     </a:t>
            </a:r>
            <a:r>
              <a:rPr lang="de-DE" altLang="de-DE" dirty="0" smtClean="0"/>
              <a:t>Statistisches Landesamt Bremen</a:t>
            </a:r>
            <a:endParaRPr lang="de-DE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Folie </a:t>
            </a:r>
            <a:fld id="{23CF06F2-100B-4DBE-80A7-242A16EFD5AD}" type="slidenum">
              <a:rPr lang="de-DE" altLang="de-DE" smtClean="0"/>
              <a:pPr>
                <a:defRPr/>
              </a:pPr>
              <a:t>20</a:t>
            </a:fld>
            <a:endParaRPr lang="de-DE" alt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1295635" y="1340768"/>
            <a:ext cx="500220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003366"/>
                </a:solidFill>
              </a:rPr>
              <a:t>Typisierung der OT nach Geburtenverhalten</a:t>
            </a:r>
          </a:p>
          <a:p>
            <a:r>
              <a:rPr lang="de-DE" sz="1800" b="0" dirty="0" smtClean="0">
                <a:solidFill>
                  <a:srgbClr val="003366"/>
                </a:solidFill>
              </a:rPr>
              <a:t>Höhe der TFR &amp; mittleres Alter bei Geburt</a:t>
            </a:r>
          </a:p>
        </p:txBody>
      </p:sp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2402245490"/>
              </p:ext>
            </p:extLst>
          </p:nvPr>
        </p:nvGraphicFramePr>
        <p:xfrm>
          <a:off x="579438" y="1987099"/>
          <a:ext cx="7745412" cy="4430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feld 2"/>
          <p:cNvSpPr txBox="1">
            <a:spLocks noChangeArrowheads="1"/>
          </p:cNvSpPr>
          <p:nvPr/>
        </p:nvSpPr>
        <p:spPr bwMode="auto">
          <a:xfrm>
            <a:off x="2447682" y="2666114"/>
            <a:ext cx="1116124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200" b="1" dirty="0">
                <a:solidFill>
                  <a:srgbClr val="632423"/>
                </a:solidFill>
                <a:effectLst/>
                <a:latin typeface="Calibri"/>
                <a:ea typeface="Calibri"/>
                <a:cs typeface="Times New Roman"/>
              </a:rPr>
              <a:t>Typ 1: TFR 1,9</a:t>
            </a:r>
            <a:endParaRPr lang="de-DE" sz="1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200" b="1" dirty="0">
                <a:solidFill>
                  <a:srgbClr val="632423"/>
                </a:solidFill>
                <a:effectLst/>
                <a:latin typeface="Calibri"/>
                <a:ea typeface="Calibri"/>
                <a:cs typeface="Times New Roman"/>
              </a:rPr>
              <a:t>Ø-Alter 28,4</a:t>
            </a:r>
            <a:endParaRPr lang="de-DE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Textfeld 2"/>
          <p:cNvSpPr txBox="1">
            <a:spLocks noChangeArrowheads="1"/>
          </p:cNvSpPr>
          <p:nvPr/>
        </p:nvSpPr>
        <p:spPr bwMode="auto">
          <a:xfrm>
            <a:off x="3959771" y="2168860"/>
            <a:ext cx="1260301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200" b="1" dirty="0">
                <a:solidFill>
                  <a:srgbClr val="943634"/>
                </a:solidFill>
                <a:effectLst/>
                <a:latin typeface="Calibri"/>
                <a:ea typeface="Calibri"/>
                <a:cs typeface="Times New Roman"/>
              </a:rPr>
              <a:t>Typ 2: TFR 1,7</a:t>
            </a:r>
            <a:endParaRPr lang="de-DE" sz="1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200" b="1" dirty="0">
                <a:solidFill>
                  <a:srgbClr val="943634"/>
                </a:solidFill>
                <a:effectLst/>
                <a:latin typeface="Calibri"/>
                <a:ea typeface="Calibri"/>
                <a:cs typeface="Times New Roman"/>
              </a:rPr>
              <a:t>Ø-Alter 29,3</a:t>
            </a:r>
            <a:endParaRPr lang="de-DE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0" name="Textfeld 2"/>
          <p:cNvSpPr txBox="1">
            <a:spLocks noChangeArrowheads="1"/>
          </p:cNvSpPr>
          <p:nvPr/>
        </p:nvSpPr>
        <p:spPr bwMode="auto">
          <a:xfrm>
            <a:off x="2738289" y="4208079"/>
            <a:ext cx="1185639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200" b="1" dirty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Typ 3: TFR 1,4</a:t>
            </a:r>
            <a:endParaRPr lang="de-DE" sz="1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200" b="1" dirty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Ø-Alter 30,3</a:t>
            </a:r>
            <a:endParaRPr lang="de-DE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Textfeld 2"/>
          <p:cNvSpPr txBox="1">
            <a:spLocks noChangeArrowheads="1"/>
          </p:cNvSpPr>
          <p:nvPr/>
        </p:nvSpPr>
        <p:spPr bwMode="auto">
          <a:xfrm>
            <a:off x="4283968" y="3776031"/>
            <a:ext cx="1164714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200" b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Typ 4: TFR 1,2</a:t>
            </a:r>
            <a:endParaRPr lang="de-DE" sz="1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200" b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Ø-Alter 31,7</a:t>
            </a:r>
            <a:endParaRPr lang="de-DE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Textfeld 2"/>
          <p:cNvSpPr txBox="1">
            <a:spLocks noChangeArrowheads="1"/>
          </p:cNvSpPr>
          <p:nvPr/>
        </p:nvSpPr>
        <p:spPr bwMode="auto">
          <a:xfrm>
            <a:off x="5724128" y="3199967"/>
            <a:ext cx="1118401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200" b="1" dirty="0">
                <a:solidFill>
                  <a:srgbClr val="E36C0A"/>
                </a:solidFill>
                <a:effectLst/>
                <a:latin typeface="Calibri"/>
                <a:ea typeface="Calibri"/>
                <a:cs typeface="Times New Roman"/>
              </a:rPr>
              <a:t>Typ 5: TFR 1,3</a:t>
            </a:r>
            <a:endParaRPr lang="de-DE" sz="1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200" b="1" dirty="0">
                <a:solidFill>
                  <a:srgbClr val="E36C0A"/>
                </a:solidFill>
                <a:effectLst/>
                <a:latin typeface="Calibri"/>
                <a:ea typeface="Calibri"/>
                <a:cs typeface="Times New Roman"/>
              </a:rPr>
              <a:t>Ø-Alter 33,1</a:t>
            </a:r>
            <a:endParaRPr lang="de-DE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747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Annahmensetzung</a:t>
            </a:r>
            <a:r>
              <a:rPr lang="de-DE" b="1" dirty="0" smtClean="0"/>
              <a:t>: Geburtenverhalten OT Bremen</a:t>
            </a: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29.05.2018     </a:t>
            </a:r>
            <a:r>
              <a:rPr lang="de-DE" altLang="de-DE" dirty="0" smtClean="0"/>
              <a:t>Statistisches Landesamt Bremen</a:t>
            </a:r>
            <a:endParaRPr lang="de-DE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Folie </a:t>
            </a:r>
            <a:fld id="{23CF06F2-100B-4DBE-80A7-242A16EFD5AD}" type="slidenum">
              <a:rPr lang="de-DE" altLang="de-DE" smtClean="0"/>
              <a:pPr>
                <a:defRPr/>
              </a:pPr>
              <a:t>21</a:t>
            </a:fld>
            <a:endParaRPr lang="de-DE" alt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1295635" y="1340768"/>
            <a:ext cx="50022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003366"/>
                </a:solidFill>
              </a:rPr>
              <a:t>Typisierung der OT nach Geburtenverhalten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634" r="4209" b="3481"/>
          <a:stretch/>
        </p:blipFill>
        <p:spPr>
          <a:xfrm>
            <a:off x="1187624" y="1863738"/>
            <a:ext cx="6192000" cy="4452685"/>
          </a:xfrm>
          <a:prstGeom prst="rect">
            <a:avLst/>
          </a:prstGeom>
        </p:spPr>
      </p:pic>
      <p:sp>
        <p:nvSpPr>
          <p:cNvPr id="17" name="Textfeld 2"/>
          <p:cNvSpPr txBox="1">
            <a:spLocks noChangeArrowheads="1"/>
          </p:cNvSpPr>
          <p:nvPr/>
        </p:nvSpPr>
        <p:spPr bwMode="auto">
          <a:xfrm>
            <a:off x="863588" y="2708920"/>
            <a:ext cx="1116124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200" b="1" dirty="0">
                <a:solidFill>
                  <a:srgbClr val="632423"/>
                </a:solidFill>
                <a:effectLst/>
                <a:latin typeface="Calibri"/>
                <a:ea typeface="Calibri"/>
                <a:cs typeface="Times New Roman"/>
              </a:rPr>
              <a:t>Typ 1: TFR 1,9</a:t>
            </a:r>
            <a:endParaRPr lang="de-DE" sz="1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200" b="1" dirty="0">
                <a:solidFill>
                  <a:srgbClr val="632423"/>
                </a:solidFill>
                <a:effectLst/>
                <a:latin typeface="Calibri"/>
                <a:ea typeface="Calibri"/>
                <a:cs typeface="Times New Roman"/>
              </a:rPr>
              <a:t>Ø-Alter 28,4</a:t>
            </a:r>
            <a:endParaRPr lang="de-DE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Textfeld 2"/>
          <p:cNvSpPr txBox="1">
            <a:spLocks noChangeArrowheads="1"/>
          </p:cNvSpPr>
          <p:nvPr/>
        </p:nvSpPr>
        <p:spPr bwMode="auto">
          <a:xfrm>
            <a:off x="2483768" y="4725144"/>
            <a:ext cx="1116124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200" b="1" dirty="0">
                <a:solidFill>
                  <a:srgbClr val="943634"/>
                </a:solidFill>
                <a:effectLst/>
                <a:latin typeface="Calibri"/>
                <a:ea typeface="Calibri"/>
                <a:cs typeface="Times New Roman"/>
              </a:rPr>
              <a:t>Typ 2: TFR 1,7</a:t>
            </a:r>
            <a:endParaRPr lang="de-DE" sz="1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200" b="1" dirty="0">
                <a:solidFill>
                  <a:srgbClr val="943634"/>
                </a:solidFill>
                <a:effectLst/>
                <a:latin typeface="Calibri"/>
                <a:ea typeface="Calibri"/>
                <a:cs typeface="Times New Roman"/>
              </a:rPr>
              <a:t>Ø-Alter 29,3</a:t>
            </a:r>
            <a:endParaRPr lang="de-DE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Textfeld 2"/>
          <p:cNvSpPr txBox="1">
            <a:spLocks noChangeArrowheads="1"/>
          </p:cNvSpPr>
          <p:nvPr/>
        </p:nvSpPr>
        <p:spPr bwMode="auto">
          <a:xfrm>
            <a:off x="5616116" y="2950289"/>
            <a:ext cx="1118401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200" b="1" dirty="0">
                <a:solidFill>
                  <a:srgbClr val="E36C0A"/>
                </a:solidFill>
                <a:effectLst/>
                <a:latin typeface="Calibri"/>
                <a:ea typeface="Calibri"/>
                <a:cs typeface="Times New Roman"/>
              </a:rPr>
              <a:t>Typ 5: TFR 1,3</a:t>
            </a:r>
            <a:endParaRPr lang="de-DE" sz="1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200" b="1" dirty="0">
                <a:solidFill>
                  <a:srgbClr val="E36C0A"/>
                </a:solidFill>
                <a:effectLst/>
                <a:latin typeface="Calibri"/>
                <a:ea typeface="Calibri"/>
                <a:cs typeface="Times New Roman"/>
              </a:rPr>
              <a:t>Ø-Alter 33,1</a:t>
            </a:r>
            <a:endParaRPr lang="de-DE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Textfeld 2"/>
          <p:cNvSpPr txBox="1">
            <a:spLocks noChangeArrowheads="1"/>
          </p:cNvSpPr>
          <p:nvPr/>
        </p:nvSpPr>
        <p:spPr bwMode="auto">
          <a:xfrm>
            <a:off x="4163370" y="5841268"/>
            <a:ext cx="1164714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200" b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Typ 4: TFR 1,2</a:t>
            </a:r>
            <a:endParaRPr lang="de-DE" sz="1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200" b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Ø-Alter 31,7</a:t>
            </a:r>
            <a:endParaRPr lang="de-DE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0" name="Textfeld 2"/>
          <p:cNvSpPr txBox="1">
            <a:spLocks noChangeArrowheads="1"/>
          </p:cNvSpPr>
          <p:nvPr/>
        </p:nvSpPr>
        <p:spPr bwMode="auto">
          <a:xfrm>
            <a:off x="1979712" y="3488679"/>
            <a:ext cx="1185639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200" b="1" dirty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Typ 3: TFR 1,4</a:t>
            </a:r>
            <a:endParaRPr lang="de-DE" sz="1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200" b="1" dirty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Ø-Alter 30,3</a:t>
            </a:r>
            <a:endParaRPr lang="de-DE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670359" y="4522128"/>
            <a:ext cx="1440161" cy="167917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1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Annahmensetzung</a:t>
            </a:r>
            <a:r>
              <a:rPr lang="de-DE" b="1" dirty="0" smtClean="0"/>
              <a:t>: Sterblichkeit</a:t>
            </a: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29.05.2018     </a:t>
            </a:r>
            <a:r>
              <a:rPr lang="de-DE" altLang="de-DE" dirty="0" smtClean="0"/>
              <a:t>Statistisches Landesamt Bremen</a:t>
            </a:r>
            <a:endParaRPr lang="de-DE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Folie </a:t>
            </a:r>
            <a:fld id="{23CF06F2-100B-4DBE-80A7-242A16EFD5AD}" type="slidenum">
              <a:rPr lang="de-DE" altLang="de-DE" smtClean="0"/>
              <a:pPr>
                <a:defRPr/>
              </a:pPr>
              <a:t>22</a:t>
            </a:fld>
            <a:endParaRPr lang="de-DE" alt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295635" y="1340768"/>
            <a:ext cx="33265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003366"/>
                </a:solidFill>
              </a:rPr>
              <a:t>Lebenserwartung bei Geburt</a:t>
            </a:r>
          </a:p>
        </p:txBody>
      </p:sp>
      <p:graphicFrame>
        <p:nvGraphicFramePr>
          <p:cNvPr id="12" name="Diagramm 11"/>
          <p:cNvGraphicFramePr/>
          <p:nvPr>
            <p:extLst>
              <p:ext uri="{D42A27DB-BD31-4B8C-83A1-F6EECF244321}">
                <p14:modId xmlns:p14="http://schemas.microsoft.com/office/powerpoint/2010/main" val="1486818189"/>
              </p:ext>
            </p:extLst>
          </p:nvPr>
        </p:nvGraphicFramePr>
        <p:xfrm>
          <a:off x="863588" y="1880828"/>
          <a:ext cx="6762482" cy="4378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feld 2"/>
          <p:cNvSpPr txBox="1">
            <a:spLocks noChangeArrowheads="1"/>
          </p:cNvSpPr>
          <p:nvPr/>
        </p:nvSpPr>
        <p:spPr bwMode="auto">
          <a:xfrm>
            <a:off x="2987824" y="3507011"/>
            <a:ext cx="1296144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Bremerhaven</a:t>
            </a:r>
          </a:p>
        </p:txBody>
      </p:sp>
      <p:sp>
        <p:nvSpPr>
          <p:cNvPr id="14" name="Textfeld 2"/>
          <p:cNvSpPr txBox="1">
            <a:spLocks noChangeArrowheads="1"/>
          </p:cNvSpPr>
          <p:nvPr/>
        </p:nvSpPr>
        <p:spPr bwMode="auto">
          <a:xfrm>
            <a:off x="3923928" y="2732918"/>
            <a:ext cx="1296144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Bremen</a:t>
            </a:r>
          </a:p>
        </p:txBody>
      </p:sp>
      <p:sp>
        <p:nvSpPr>
          <p:cNvPr id="15" name="Textfeld 2"/>
          <p:cNvSpPr txBox="1">
            <a:spLocks noChangeArrowheads="1"/>
          </p:cNvSpPr>
          <p:nvPr/>
        </p:nvSpPr>
        <p:spPr bwMode="auto">
          <a:xfrm>
            <a:off x="7416316" y="2384884"/>
            <a:ext cx="162018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+3.1</a:t>
            </a:r>
            <a:r>
              <a:rPr kumimoji="0" lang="de-DE" altLang="de-DE" sz="14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Jahre</a:t>
            </a:r>
            <a:endParaRPr kumimoji="0" lang="de-DE" altLang="de-DE" sz="1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" name="Textfeld 2"/>
          <p:cNvSpPr txBox="1">
            <a:spLocks noChangeArrowheads="1"/>
          </p:cNvSpPr>
          <p:nvPr/>
        </p:nvSpPr>
        <p:spPr bwMode="auto">
          <a:xfrm>
            <a:off x="7416316" y="3056954"/>
            <a:ext cx="1296144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+3.6 Jahre</a:t>
            </a:r>
          </a:p>
        </p:txBody>
      </p:sp>
      <p:sp>
        <p:nvSpPr>
          <p:cNvPr id="21" name="Textfeld 2"/>
          <p:cNvSpPr txBox="1">
            <a:spLocks noChangeArrowheads="1"/>
          </p:cNvSpPr>
          <p:nvPr/>
        </p:nvSpPr>
        <p:spPr bwMode="auto">
          <a:xfrm>
            <a:off x="1727684" y="3356992"/>
            <a:ext cx="648072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Frauen</a:t>
            </a:r>
          </a:p>
        </p:txBody>
      </p:sp>
      <p:sp>
        <p:nvSpPr>
          <p:cNvPr id="23" name="Textfeld 2"/>
          <p:cNvSpPr txBox="1">
            <a:spLocks noChangeArrowheads="1"/>
          </p:cNvSpPr>
          <p:nvPr/>
        </p:nvSpPr>
        <p:spPr bwMode="auto">
          <a:xfrm>
            <a:off x="1727684" y="4173078"/>
            <a:ext cx="72008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Männer</a:t>
            </a:r>
          </a:p>
        </p:txBody>
      </p:sp>
    </p:spTree>
    <p:extLst>
      <p:ext uri="{BB962C8B-B14F-4D97-AF65-F5344CB8AC3E}">
        <p14:creationId xmlns:p14="http://schemas.microsoft.com/office/powerpoint/2010/main" val="248918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Annahmensetzung</a:t>
            </a:r>
            <a:r>
              <a:rPr lang="de-DE" b="1" dirty="0" smtClean="0"/>
              <a:t>: Sterblichkeit OT Bremen</a:t>
            </a: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29.05.2018     </a:t>
            </a:r>
            <a:r>
              <a:rPr lang="de-DE" altLang="de-DE" dirty="0" smtClean="0"/>
              <a:t>Statistisches Landesamt Bremen</a:t>
            </a:r>
            <a:endParaRPr lang="de-DE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Folie </a:t>
            </a:r>
            <a:fld id="{23CF06F2-100B-4DBE-80A7-242A16EFD5AD}" type="slidenum">
              <a:rPr lang="de-DE" altLang="de-DE" smtClean="0"/>
              <a:pPr>
                <a:defRPr/>
              </a:pPr>
              <a:t>23</a:t>
            </a:fld>
            <a:endParaRPr lang="de-DE" alt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295635" y="1340768"/>
            <a:ext cx="64513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003366"/>
                </a:solidFill>
              </a:rPr>
              <a:t>Typisierung der OT/ST nach Lebenserwartung bei Geburt</a:t>
            </a:r>
          </a:p>
        </p:txBody>
      </p:sp>
      <p:graphicFrame>
        <p:nvGraphicFramePr>
          <p:cNvPr id="16" name="Diagramm 15"/>
          <p:cNvGraphicFramePr/>
          <p:nvPr>
            <p:extLst>
              <p:ext uri="{D42A27DB-BD31-4B8C-83A1-F6EECF244321}">
                <p14:modId xmlns:p14="http://schemas.microsoft.com/office/powerpoint/2010/main" val="87745346"/>
              </p:ext>
            </p:extLst>
          </p:nvPr>
        </p:nvGraphicFramePr>
        <p:xfrm>
          <a:off x="579438" y="2780928"/>
          <a:ext cx="4140461" cy="2819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Diagramm 16"/>
          <p:cNvGraphicFramePr/>
          <p:nvPr>
            <p:extLst>
              <p:ext uri="{D42A27DB-BD31-4B8C-83A1-F6EECF244321}">
                <p14:modId xmlns:p14="http://schemas.microsoft.com/office/powerpoint/2010/main" val="3448722306"/>
              </p:ext>
            </p:extLst>
          </p:nvPr>
        </p:nvGraphicFramePr>
        <p:xfrm>
          <a:off x="4939791" y="2591966"/>
          <a:ext cx="3492388" cy="3035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feld 2"/>
          <p:cNvSpPr txBox="1">
            <a:spLocks noChangeArrowheads="1"/>
          </p:cNvSpPr>
          <p:nvPr/>
        </p:nvSpPr>
        <p:spPr bwMode="auto">
          <a:xfrm>
            <a:off x="6322268" y="2336874"/>
            <a:ext cx="648072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Frauen</a:t>
            </a:r>
          </a:p>
        </p:txBody>
      </p:sp>
      <p:sp>
        <p:nvSpPr>
          <p:cNvPr id="21" name="Textfeld 2"/>
          <p:cNvSpPr txBox="1">
            <a:spLocks noChangeArrowheads="1"/>
          </p:cNvSpPr>
          <p:nvPr/>
        </p:nvSpPr>
        <p:spPr bwMode="auto">
          <a:xfrm>
            <a:off x="2483768" y="2313842"/>
            <a:ext cx="72008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Männer</a:t>
            </a:r>
          </a:p>
        </p:txBody>
      </p:sp>
      <p:sp>
        <p:nvSpPr>
          <p:cNvPr id="22" name="Textfeld 2"/>
          <p:cNvSpPr txBox="1">
            <a:spLocks noChangeArrowheads="1"/>
          </p:cNvSpPr>
          <p:nvPr/>
        </p:nvSpPr>
        <p:spPr bwMode="auto">
          <a:xfrm>
            <a:off x="1547664" y="3808377"/>
            <a:ext cx="558062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200" b="1" dirty="0">
                <a:effectLst/>
                <a:latin typeface="Calibri"/>
                <a:ea typeface="Calibri"/>
                <a:cs typeface="Times New Roman"/>
              </a:rPr>
              <a:t>Typ </a:t>
            </a:r>
            <a:r>
              <a:rPr lang="de-DE" sz="1200" b="1" dirty="0" smtClean="0">
                <a:effectLst/>
                <a:latin typeface="Calibri"/>
                <a:ea typeface="Calibri"/>
                <a:cs typeface="Times New Roman"/>
              </a:rPr>
              <a:t>1</a:t>
            </a:r>
            <a:endParaRPr lang="de-DE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Textfeld 2"/>
          <p:cNvSpPr txBox="1">
            <a:spLocks noChangeArrowheads="1"/>
          </p:cNvSpPr>
          <p:nvPr/>
        </p:nvSpPr>
        <p:spPr bwMode="auto">
          <a:xfrm>
            <a:off x="2411760" y="4113076"/>
            <a:ext cx="558062" cy="29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200" b="1" dirty="0">
                <a:effectLst/>
                <a:latin typeface="Calibri"/>
                <a:ea typeface="Calibri"/>
                <a:cs typeface="Times New Roman"/>
              </a:rPr>
              <a:t>Typ </a:t>
            </a:r>
            <a:r>
              <a:rPr lang="de-DE" sz="1200" b="1" dirty="0" smtClean="0">
                <a:effectLst/>
                <a:latin typeface="Calibri"/>
                <a:ea typeface="Calibri"/>
                <a:cs typeface="Times New Roman"/>
              </a:rPr>
              <a:t>2</a:t>
            </a:r>
            <a:endParaRPr lang="de-DE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4" name="Textfeld 2"/>
          <p:cNvSpPr txBox="1">
            <a:spLocks noChangeArrowheads="1"/>
          </p:cNvSpPr>
          <p:nvPr/>
        </p:nvSpPr>
        <p:spPr bwMode="auto">
          <a:xfrm>
            <a:off x="2519772" y="4653136"/>
            <a:ext cx="558062" cy="29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200" b="1" dirty="0">
                <a:effectLst/>
                <a:latin typeface="Calibri"/>
                <a:ea typeface="Calibri"/>
                <a:cs typeface="Times New Roman"/>
              </a:rPr>
              <a:t>Typ </a:t>
            </a:r>
            <a:r>
              <a:rPr lang="de-DE" sz="1200" b="1" dirty="0" smtClean="0">
                <a:effectLst/>
                <a:latin typeface="Calibri"/>
                <a:ea typeface="Calibri"/>
                <a:cs typeface="Times New Roman"/>
              </a:rPr>
              <a:t>3</a:t>
            </a:r>
            <a:endParaRPr lang="de-DE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396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Annahmensetzung</a:t>
            </a:r>
            <a:r>
              <a:rPr lang="de-DE" b="1" dirty="0" smtClean="0"/>
              <a:t>: Sterblichkeit OT Bremen</a:t>
            </a: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29.05.2018     </a:t>
            </a:r>
            <a:r>
              <a:rPr lang="de-DE" altLang="de-DE" dirty="0" smtClean="0"/>
              <a:t>Statistisches Landesamt Bremen</a:t>
            </a:r>
            <a:endParaRPr lang="de-DE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Folie </a:t>
            </a:r>
            <a:fld id="{23CF06F2-100B-4DBE-80A7-242A16EFD5AD}" type="slidenum">
              <a:rPr lang="de-DE" altLang="de-DE" smtClean="0"/>
              <a:pPr>
                <a:defRPr/>
              </a:pPr>
              <a:t>24</a:t>
            </a:fld>
            <a:endParaRPr lang="de-DE" alt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295635" y="1340768"/>
            <a:ext cx="64513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003366"/>
                </a:solidFill>
              </a:rPr>
              <a:t>Typisierung der OT/ST nach Lebenserwartung bei Geburt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" t="2153" r="3690" b="3190"/>
          <a:stretch/>
        </p:blipFill>
        <p:spPr>
          <a:xfrm>
            <a:off x="1151620" y="1753185"/>
            <a:ext cx="6480000" cy="462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6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Annahmensetzung</a:t>
            </a:r>
            <a:r>
              <a:rPr lang="de-DE" b="1" dirty="0" smtClean="0"/>
              <a:t>: Wanderungen</a:t>
            </a: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29.05.2018     </a:t>
            </a:r>
            <a:r>
              <a:rPr lang="de-DE" altLang="de-DE" dirty="0" smtClean="0"/>
              <a:t>Statistisches Landesamt Bremen</a:t>
            </a:r>
            <a:endParaRPr lang="de-DE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Folie </a:t>
            </a:r>
            <a:fld id="{23CF06F2-100B-4DBE-80A7-242A16EFD5AD}" type="slidenum">
              <a:rPr lang="de-DE" altLang="de-DE" smtClean="0"/>
              <a:pPr>
                <a:defRPr/>
              </a:pPr>
              <a:t>25</a:t>
            </a:fld>
            <a:endParaRPr lang="de-DE" alt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1295635" y="1340768"/>
            <a:ext cx="26895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003366"/>
                </a:solidFill>
              </a:rPr>
              <a:t>Zu- und Abwanderung</a:t>
            </a: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2278181" y="2383755"/>
            <a:ext cx="77347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Zuzüge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7757"/>
              </p:ext>
            </p:extLst>
          </p:nvPr>
        </p:nvGraphicFramePr>
        <p:xfrm>
          <a:off x="503548" y="1710100"/>
          <a:ext cx="7520136" cy="4768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770779" y="3733731"/>
            <a:ext cx="121443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Wegzüge</a:t>
            </a:r>
            <a:r>
              <a:rPr kumimoji="0" lang="de-DE" altLang="de-DE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Inland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843808" y="4293096"/>
            <a:ext cx="1214437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Zuzüge Inland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788024" y="3277625"/>
            <a:ext cx="77347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Weg</a:t>
            </a:r>
            <a:r>
              <a:rPr kumimoji="0" lang="de-DE" altLang="de-DE" sz="12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züge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3564656" y="5361210"/>
            <a:ext cx="14192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Wegzüge</a:t>
            </a:r>
            <a:r>
              <a:rPr kumimoji="0" lang="de-DE" altLang="de-DE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Ausland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4247964" y="4501061"/>
            <a:ext cx="12684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Zuzüge Ausland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4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Annahmensetzung</a:t>
            </a:r>
            <a:r>
              <a:rPr lang="de-DE" b="1" dirty="0" smtClean="0"/>
              <a:t>: Neubau</a:t>
            </a: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29.05.2018     Statistisches Landesamt Bremen</a:t>
            </a:r>
            <a:endParaRPr lang="de-DE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Folie </a:t>
            </a:r>
            <a:fld id="{23CF06F2-100B-4DBE-80A7-242A16EFD5AD}" type="slidenum">
              <a:rPr lang="de-DE" altLang="de-DE" smtClean="0"/>
              <a:pPr>
                <a:defRPr/>
              </a:pPr>
              <a:t>26</a:t>
            </a:fld>
            <a:endParaRPr lang="de-DE" alt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295635" y="1340768"/>
            <a:ext cx="75456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003366"/>
                </a:solidFill>
              </a:rPr>
              <a:t>Einzug von Personen in Neubauwohnungen im Zeitraum 2017-2025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8" y="1665332"/>
            <a:ext cx="6749754" cy="4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8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m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3322894"/>
              </p:ext>
            </p:extLst>
          </p:nvPr>
        </p:nvGraphicFramePr>
        <p:xfrm>
          <a:off x="107504" y="2132856"/>
          <a:ext cx="4752528" cy="3564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Bevölkerung 1970-2025</a:t>
            </a: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79438" y="6551613"/>
            <a:ext cx="5540734" cy="252412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/>
              <a:t>29.05.2018     Statistisches Landesamt </a:t>
            </a:r>
            <a:r>
              <a:rPr lang="de-DE" altLang="de-DE" dirty="0" smtClean="0"/>
              <a:t>Bremen</a:t>
            </a:r>
            <a:endParaRPr lang="de-DE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Folie </a:t>
            </a:r>
            <a:fld id="{23CF06F2-100B-4DBE-80A7-242A16EFD5AD}" type="slidenum">
              <a:rPr lang="de-DE" altLang="de-DE" smtClean="0"/>
              <a:pPr>
                <a:defRPr/>
              </a:pPr>
              <a:t>3</a:t>
            </a:fld>
            <a:endParaRPr lang="de-DE" alt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31540" y="133147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Stadt Bremen &amp; Stadtbezirke</a:t>
            </a:r>
            <a:endParaRPr lang="de-DE" sz="1800" dirty="0"/>
          </a:p>
        </p:txBody>
      </p:sp>
      <p:sp>
        <p:nvSpPr>
          <p:cNvPr id="16" name="Textfeld 15"/>
          <p:cNvSpPr txBox="1"/>
          <p:nvPr/>
        </p:nvSpPr>
        <p:spPr>
          <a:xfrm>
            <a:off x="6372200" y="1331476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Borgfeld</a:t>
            </a:r>
            <a:endParaRPr lang="de-DE" sz="1800" dirty="0"/>
          </a:p>
        </p:txBody>
      </p:sp>
      <p:graphicFrame>
        <p:nvGraphicFramePr>
          <p:cNvPr id="21" name="Diagramm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189114"/>
              </p:ext>
            </p:extLst>
          </p:nvPr>
        </p:nvGraphicFramePr>
        <p:xfrm>
          <a:off x="4932040" y="2139520"/>
          <a:ext cx="4184973" cy="3557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feld 21"/>
          <p:cNvSpPr txBox="1"/>
          <p:nvPr/>
        </p:nvSpPr>
        <p:spPr>
          <a:xfrm>
            <a:off x="2105726" y="2985919"/>
            <a:ext cx="684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Nord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2551423" y="3404029"/>
            <a:ext cx="684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West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555776" y="3912100"/>
            <a:ext cx="684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Ost</a:t>
            </a:r>
            <a:endParaRPr lang="de-DE" sz="1200" dirty="0"/>
          </a:p>
        </p:txBody>
      </p:sp>
      <p:sp>
        <p:nvSpPr>
          <p:cNvPr id="25" name="Textfeld 24"/>
          <p:cNvSpPr txBox="1"/>
          <p:nvPr/>
        </p:nvSpPr>
        <p:spPr>
          <a:xfrm>
            <a:off x="2519772" y="4737556"/>
            <a:ext cx="684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Süd</a:t>
            </a:r>
            <a:endParaRPr lang="de-DE" sz="1200" dirty="0"/>
          </a:p>
        </p:txBody>
      </p:sp>
      <p:sp>
        <p:nvSpPr>
          <p:cNvPr id="26" name="Textfeld 25"/>
          <p:cNvSpPr txBox="1"/>
          <p:nvPr/>
        </p:nvSpPr>
        <p:spPr>
          <a:xfrm>
            <a:off x="3347864" y="5014555"/>
            <a:ext cx="684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Mitte</a:t>
            </a:r>
            <a:endParaRPr lang="de-DE" sz="1200" dirty="0"/>
          </a:p>
        </p:txBody>
      </p:sp>
      <p:sp>
        <p:nvSpPr>
          <p:cNvPr id="2" name="Rechteck 1"/>
          <p:cNvSpPr/>
          <p:nvPr/>
        </p:nvSpPr>
        <p:spPr bwMode="auto">
          <a:xfrm>
            <a:off x="4031940" y="2240868"/>
            <a:ext cx="684076" cy="3050686"/>
          </a:xfrm>
          <a:prstGeom prst="rect">
            <a:avLst/>
          </a:prstGeom>
          <a:solidFill>
            <a:srgbClr val="D8F0D2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8324850" y="2240868"/>
            <a:ext cx="639638" cy="3050686"/>
          </a:xfrm>
          <a:prstGeom prst="rect">
            <a:avLst/>
          </a:prstGeom>
          <a:solidFill>
            <a:srgbClr val="D8F0D2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01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Graphic spid="21" grpId="0">
        <p:bldAsOne/>
      </p:bldGraphic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50000"/>
              </a:spcAft>
              <a:buClr>
                <a:srgbClr val="FF0000"/>
              </a:buClr>
              <a:buSzPct val="110000"/>
              <a:buFont typeface="Arial" charset="0"/>
              <a:buNone/>
            </a:pPr>
            <a:r>
              <a:rPr lang="de-DE" altLang="de-DE" sz="1800" dirty="0" smtClean="0">
                <a:solidFill>
                  <a:srgbClr val="0D406D"/>
                </a:solidFill>
              </a:rPr>
              <a:t>Bevölkerungsgleichung (alters- und geschlechtsspezifisch)</a:t>
            </a:r>
            <a:endParaRPr lang="de-DE" altLang="de-DE" sz="1800" dirty="0">
              <a:solidFill>
                <a:srgbClr val="0D406D"/>
              </a:solidFill>
            </a:endParaRPr>
          </a:p>
          <a:p>
            <a:pPr>
              <a:spcAft>
                <a:spcPct val="50000"/>
              </a:spcAft>
              <a:buClr>
                <a:srgbClr val="FF0000"/>
              </a:buClr>
              <a:buSzPct val="110000"/>
              <a:buFont typeface="Arial" charset="0"/>
              <a:buChar char="›"/>
            </a:pPr>
            <a:r>
              <a:rPr lang="de-DE" altLang="de-DE" sz="1800" dirty="0" smtClean="0">
                <a:solidFill>
                  <a:srgbClr val="0D406D"/>
                </a:solidFill>
              </a:rPr>
              <a:t>Bevölkerung (t+1) = Bevölkerung (t)</a:t>
            </a:r>
          </a:p>
          <a:p>
            <a:pPr marL="0" indent="0">
              <a:spcAft>
                <a:spcPct val="50000"/>
              </a:spcAft>
              <a:buClr>
                <a:srgbClr val="FF0000"/>
              </a:buClr>
              <a:buSzPct val="110000"/>
              <a:buNone/>
            </a:pPr>
            <a:r>
              <a:rPr lang="de-DE" altLang="de-DE" sz="1800" dirty="0">
                <a:solidFill>
                  <a:srgbClr val="0D406D"/>
                </a:solidFill>
              </a:rPr>
              <a:t>	</a:t>
            </a:r>
            <a:r>
              <a:rPr lang="de-DE" altLang="de-DE" sz="1800" dirty="0" smtClean="0">
                <a:solidFill>
                  <a:srgbClr val="0D406D"/>
                </a:solidFill>
              </a:rPr>
              <a:t>		+ Geburten</a:t>
            </a:r>
          </a:p>
          <a:p>
            <a:pPr marL="0" indent="0">
              <a:spcAft>
                <a:spcPct val="50000"/>
              </a:spcAft>
              <a:buClr>
                <a:srgbClr val="FF0000"/>
              </a:buClr>
              <a:buSzPct val="110000"/>
              <a:buNone/>
            </a:pPr>
            <a:r>
              <a:rPr lang="de-DE" altLang="de-DE" sz="1800" dirty="0">
                <a:solidFill>
                  <a:srgbClr val="0D406D"/>
                </a:solidFill>
              </a:rPr>
              <a:t>	</a:t>
            </a:r>
            <a:r>
              <a:rPr lang="de-DE" altLang="de-DE" sz="1800" dirty="0" smtClean="0">
                <a:solidFill>
                  <a:srgbClr val="0D406D"/>
                </a:solidFill>
              </a:rPr>
              <a:t>		- Sterbefälle</a:t>
            </a:r>
          </a:p>
          <a:p>
            <a:pPr marL="0" indent="0">
              <a:spcAft>
                <a:spcPct val="50000"/>
              </a:spcAft>
              <a:buClr>
                <a:srgbClr val="FF0000"/>
              </a:buClr>
              <a:buSzPct val="110000"/>
              <a:buNone/>
            </a:pPr>
            <a:r>
              <a:rPr lang="de-DE" altLang="de-DE" sz="1800" dirty="0">
                <a:solidFill>
                  <a:srgbClr val="0D406D"/>
                </a:solidFill>
              </a:rPr>
              <a:t>	</a:t>
            </a:r>
            <a:r>
              <a:rPr lang="de-DE" altLang="de-DE" sz="1800" dirty="0" smtClean="0">
                <a:solidFill>
                  <a:srgbClr val="0D406D"/>
                </a:solidFill>
              </a:rPr>
              <a:t>		+ Zuzüge</a:t>
            </a:r>
          </a:p>
          <a:p>
            <a:pPr marL="0" indent="0">
              <a:spcAft>
                <a:spcPct val="50000"/>
              </a:spcAft>
              <a:buClr>
                <a:srgbClr val="FF0000"/>
              </a:buClr>
              <a:buSzPct val="110000"/>
              <a:buNone/>
            </a:pPr>
            <a:r>
              <a:rPr lang="de-DE" altLang="de-DE" sz="1800" dirty="0">
                <a:solidFill>
                  <a:srgbClr val="0D406D"/>
                </a:solidFill>
              </a:rPr>
              <a:t>	</a:t>
            </a:r>
            <a:r>
              <a:rPr lang="de-DE" altLang="de-DE" sz="1800" dirty="0" smtClean="0">
                <a:solidFill>
                  <a:srgbClr val="0D406D"/>
                </a:solidFill>
              </a:rPr>
              <a:t>		- </a:t>
            </a:r>
            <a:r>
              <a:rPr lang="de-DE" altLang="de-DE" sz="1800" dirty="0" err="1" smtClean="0">
                <a:solidFill>
                  <a:srgbClr val="0D406D"/>
                </a:solidFill>
              </a:rPr>
              <a:t>Wegzüge</a:t>
            </a:r>
            <a:endParaRPr lang="de-DE" altLang="de-DE" sz="1800" dirty="0" smtClean="0">
              <a:solidFill>
                <a:srgbClr val="0D406D"/>
              </a:solidFill>
            </a:endParaRPr>
          </a:p>
          <a:p>
            <a:pPr>
              <a:spcAft>
                <a:spcPct val="50000"/>
              </a:spcAft>
              <a:buClr>
                <a:srgbClr val="FF0000"/>
              </a:buClr>
              <a:buSzPct val="110000"/>
              <a:buFont typeface="Arial" charset="0"/>
              <a:buChar char="›"/>
            </a:pPr>
            <a:endParaRPr lang="de-DE" altLang="de-DE" sz="600" dirty="0" smtClean="0">
              <a:solidFill>
                <a:srgbClr val="0D406D"/>
              </a:solidFill>
            </a:endParaRPr>
          </a:p>
          <a:p>
            <a:pPr>
              <a:spcAft>
                <a:spcPct val="50000"/>
              </a:spcAft>
              <a:buClr>
                <a:srgbClr val="FF0000"/>
              </a:buClr>
              <a:buSzPct val="110000"/>
              <a:buFont typeface="Arial" charset="0"/>
              <a:buChar char="›"/>
            </a:pPr>
            <a:r>
              <a:rPr lang="de-DE" altLang="de-DE" sz="1800" dirty="0" smtClean="0">
                <a:solidFill>
                  <a:srgbClr val="0D406D"/>
                </a:solidFill>
              </a:rPr>
              <a:t>Ausgangsbevölkerung 31.12.2015 (amtliche Statistik)</a:t>
            </a:r>
          </a:p>
          <a:p>
            <a:pPr lvl="1">
              <a:spcAft>
                <a:spcPct val="50000"/>
              </a:spcAft>
              <a:buClr>
                <a:srgbClr val="FF0000"/>
              </a:buClr>
              <a:buSzPct val="110000"/>
              <a:buFont typeface="Arial" charset="0"/>
              <a:buChar char="›"/>
            </a:pPr>
            <a:r>
              <a:rPr lang="de-DE" altLang="de-DE" sz="1800" dirty="0" smtClean="0">
                <a:solidFill>
                  <a:srgbClr val="0D406D"/>
                </a:solidFill>
              </a:rPr>
              <a:t>Kleinräumige Anpassung: Eckzahlen amtliche Statistik, kleinräumige Verteilung wie Einwohnermelderegister (31.12.2016 und 30.09.2017)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76263" y="404813"/>
            <a:ext cx="7452121" cy="669925"/>
          </a:xfrm>
        </p:spPr>
        <p:txBody>
          <a:bodyPr/>
          <a:lstStyle/>
          <a:p>
            <a:r>
              <a:rPr lang="de-DE" b="1" dirty="0" smtClean="0"/>
              <a:t>Bevölkerungsvorausberechnung Stand Mai/Okt. 2017</a:t>
            </a: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29.05.2018     </a:t>
            </a:r>
            <a:r>
              <a:rPr lang="de-DE" altLang="de-DE" dirty="0" smtClean="0"/>
              <a:t>Statistisches Landesamt Bremen</a:t>
            </a:r>
            <a:endParaRPr lang="de-DE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Folie </a:t>
            </a:r>
            <a:fld id="{23CF06F2-100B-4DBE-80A7-242A16EFD5AD}" type="slidenum">
              <a:rPr lang="de-DE" altLang="de-DE" smtClean="0"/>
              <a:pPr>
                <a:defRPr/>
              </a:pPr>
              <a:t>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1491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50000"/>
              </a:spcAft>
              <a:buClr>
                <a:srgbClr val="FF0000"/>
              </a:buClr>
              <a:buSzPct val="110000"/>
              <a:buFont typeface="Arial" charset="0"/>
              <a:buNone/>
            </a:pPr>
            <a:r>
              <a:rPr lang="de-DE" altLang="de-DE" sz="1800" dirty="0" smtClean="0">
                <a:solidFill>
                  <a:srgbClr val="0D406D"/>
                </a:solidFill>
              </a:rPr>
              <a:t>Annahmen</a:t>
            </a:r>
            <a:endParaRPr lang="de-DE" altLang="de-DE" sz="1800" dirty="0">
              <a:solidFill>
                <a:srgbClr val="0D406D"/>
              </a:solidFill>
            </a:endParaRPr>
          </a:p>
          <a:p>
            <a:pPr>
              <a:spcAft>
                <a:spcPct val="50000"/>
              </a:spcAft>
              <a:buClr>
                <a:srgbClr val="FF0000"/>
              </a:buClr>
              <a:buSzPct val="110000"/>
              <a:buFont typeface="Arial" charset="0"/>
              <a:buChar char="›"/>
            </a:pPr>
            <a:r>
              <a:rPr lang="de-DE" altLang="de-DE" sz="1800" dirty="0" smtClean="0">
                <a:solidFill>
                  <a:srgbClr val="0D406D"/>
                </a:solidFill>
              </a:rPr>
              <a:t>Stützzeitraum 2011-2015 (kleinräumige Verteilung 2012-2016), ggf. Dynamisierung</a:t>
            </a:r>
          </a:p>
          <a:p>
            <a:pPr>
              <a:spcAft>
                <a:spcPct val="50000"/>
              </a:spcAft>
              <a:buClr>
                <a:srgbClr val="FF0000"/>
              </a:buClr>
              <a:buSzPct val="110000"/>
              <a:buFont typeface="Arial" charset="0"/>
              <a:buChar char="›"/>
            </a:pPr>
            <a:r>
              <a:rPr lang="de-DE" altLang="de-DE" sz="1800" dirty="0" smtClean="0">
                <a:solidFill>
                  <a:srgbClr val="0D406D"/>
                </a:solidFill>
                <a:sym typeface="Wingdings" panose="05000000000000000000" pitchFamily="2" charset="2"/>
              </a:rPr>
              <a:t> Fortschreibung der jüngsten Trends</a:t>
            </a:r>
          </a:p>
          <a:p>
            <a:pPr>
              <a:spcAft>
                <a:spcPct val="50000"/>
              </a:spcAft>
              <a:buClr>
                <a:srgbClr val="FF0000"/>
              </a:buClr>
              <a:buSzPct val="110000"/>
              <a:buFont typeface="Arial" charset="0"/>
              <a:buChar char="›"/>
            </a:pPr>
            <a:endParaRPr lang="de-DE" altLang="de-DE" sz="1800" dirty="0" smtClean="0">
              <a:solidFill>
                <a:srgbClr val="0D406D"/>
              </a:solidFill>
            </a:endParaRPr>
          </a:p>
          <a:p>
            <a:pPr>
              <a:spcAft>
                <a:spcPct val="50000"/>
              </a:spcAft>
              <a:buClr>
                <a:srgbClr val="FF0000"/>
              </a:buClr>
              <a:buSzPct val="110000"/>
              <a:buFont typeface="Arial" charset="0"/>
              <a:buChar char="›"/>
            </a:pPr>
            <a:r>
              <a:rPr lang="de-DE" altLang="de-DE" sz="1800" dirty="0" smtClean="0">
                <a:solidFill>
                  <a:srgbClr val="0D406D"/>
                </a:solidFill>
              </a:rPr>
              <a:t>Wenn-dann-Berechnung</a:t>
            </a:r>
          </a:p>
          <a:p>
            <a:pPr lvl="1">
              <a:spcAft>
                <a:spcPct val="50000"/>
              </a:spcAft>
              <a:buClr>
                <a:srgbClr val="FF0000"/>
              </a:buClr>
              <a:buSzPct val="110000"/>
              <a:buFont typeface="Arial" charset="0"/>
              <a:buChar char="›"/>
            </a:pPr>
            <a:r>
              <a:rPr lang="de-DE" altLang="de-DE" sz="1800" dirty="0" smtClean="0">
                <a:solidFill>
                  <a:srgbClr val="0D406D"/>
                </a:solidFill>
              </a:rPr>
              <a:t>Wenn sich die Bevölkerungskomponenten wie in der Vergangenheit entwickeln, dann wird die Bevölkerung sich wie folgt entwickeln.</a:t>
            </a:r>
          </a:p>
          <a:p>
            <a:pPr>
              <a:spcAft>
                <a:spcPct val="50000"/>
              </a:spcAft>
              <a:buClr>
                <a:srgbClr val="FF0000"/>
              </a:buClr>
              <a:buSzPct val="110000"/>
              <a:buFont typeface="Arial" charset="0"/>
              <a:buChar char="›"/>
            </a:pPr>
            <a:endParaRPr lang="de-DE" altLang="de-DE" sz="1800" dirty="0">
              <a:solidFill>
                <a:srgbClr val="0D406D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Bevölkerungsvorausberechnung</a:t>
            </a: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29.05.2018     </a:t>
            </a:r>
            <a:r>
              <a:rPr lang="de-DE" altLang="de-DE" dirty="0" smtClean="0"/>
              <a:t>Statistisches Landesamt Bremen</a:t>
            </a:r>
            <a:endParaRPr lang="de-DE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Folie </a:t>
            </a:r>
            <a:fld id="{23CF06F2-100B-4DBE-80A7-242A16EFD5AD}" type="slidenum">
              <a:rPr lang="de-DE" altLang="de-DE" smtClean="0"/>
              <a:pPr>
                <a:defRPr/>
              </a:pPr>
              <a:t>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5353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Altersstruktur 31.12.2015</a:t>
            </a: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29.05.2018     </a:t>
            </a:r>
            <a:r>
              <a:rPr lang="de-DE" altLang="de-DE" dirty="0" smtClean="0"/>
              <a:t>Statistisches Landesamt Bremen</a:t>
            </a:r>
            <a:endParaRPr lang="de-DE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Folie </a:t>
            </a:r>
            <a:fld id="{23CF06F2-100B-4DBE-80A7-242A16EFD5AD}" type="slidenum">
              <a:rPr lang="de-DE" altLang="de-DE" smtClean="0"/>
              <a:pPr>
                <a:defRPr/>
              </a:pPr>
              <a:t>6</a:t>
            </a:fld>
            <a:endParaRPr lang="de-DE" altLang="de-DE" dirty="0"/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16950"/>
              </p:ext>
            </p:extLst>
          </p:nvPr>
        </p:nvGraphicFramePr>
        <p:xfrm>
          <a:off x="621854" y="1558417"/>
          <a:ext cx="3852428" cy="4860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1799692" y="123275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Stadt Bremen</a:t>
            </a:r>
            <a:endParaRPr lang="de-DE" sz="1800" dirty="0"/>
          </a:p>
        </p:txBody>
      </p:sp>
      <p:sp>
        <p:nvSpPr>
          <p:cNvPr id="9" name="Textfeld 8"/>
          <p:cNvSpPr txBox="1"/>
          <p:nvPr/>
        </p:nvSpPr>
        <p:spPr>
          <a:xfrm>
            <a:off x="6318676" y="1232756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Borgfeld</a:t>
            </a:r>
            <a:endParaRPr lang="de-DE" sz="1800" dirty="0"/>
          </a:p>
        </p:txBody>
      </p:sp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366035"/>
              </p:ext>
            </p:extLst>
          </p:nvPr>
        </p:nvGraphicFramePr>
        <p:xfrm>
          <a:off x="5184068" y="1558417"/>
          <a:ext cx="3356806" cy="4838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1079612" y="1789075"/>
            <a:ext cx="3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0" dirty="0" smtClean="0"/>
              <a:t>F</a:t>
            </a:r>
            <a:endParaRPr lang="de-DE" sz="1400" b="0" dirty="0"/>
          </a:p>
        </p:txBody>
      </p:sp>
      <p:sp>
        <p:nvSpPr>
          <p:cNvPr id="13" name="Textfeld 12"/>
          <p:cNvSpPr txBox="1"/>
          <p:nvPr/>
        </p:nvSpPr>
        <p:spPr>
          <a:xfrm>
            <a:off x="3851920" y="1789075"/>
            <a:ext cx="3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0" dirty="0" smtClean="0"/>
              <a:t>M</a:t>
            </a:r>
            <a:endParaRPr lang="de-DE" sz="1400" b="0" dirty="0"/>
          </a:p>
        </p:txBody>
      </p:sp>
      <p:sp>
        <p:nvSpPr>
          <p:cNvPr id="14" name="Textfeld 13"/>
          <p:cNvSpPr txBox="1"/>
          <p:nvPr/>
        </p:nvSpPr>
        <p:spPr>
          <a:xfrm>
            <a:off x="5688124" y="1772816"/>
            <a:ext cx="3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0" dirty="0" smtClean="0"/>
              <a:t>F</a:t>
            </a:r>
            <a:endParaRPr lang="de-DE" sz="1400" b="0" dirty="0"/>
          </a:p>
        </p:txBody>
      </p:sp>
      <p:sp>
        <p:nvSpPr>
          <p:cNvPr id="15" name="Textfeld 14"/>
          <p:cNvSpPr txBox="1"/>
          <p:nvPr/>
        </p:nvSpPr>
        <p:spPr>
          <a:xfrm>
            <a:off x="7848364" y="1789075"/>
            <a:ext cx="3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0" dirty="0" smtClean="0"/>
              <a:t>M</a:t>
            </a:r>
            <a:endParaRPr lang="de-DE" sz="1400" b="0" dirty="0"/>
          </a:p>
        </p:txBody>
      </p:sp>
    </p:spTree>
    <p:extLst>
      <p:ext uri="{BB962C8B-B14F-4D97-AF65-F5344CB8AC3E}">
        <p14:creationId xmlns:p14="http://schemas.microsoft.com/office/powerpoint/2010/main" val="42920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0" grpId="0">
        <p:bldAsOne/>
      </p:bldGraphic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50000"/>
              </a:spcAft>
              <a:buClr>
                <a:srgbClr val="FF0000"/>
              </a:buClr>
              <a:buSzPct val="110000"/>
              <a:buFont typeface="Arial" charset="0"/>
              <a:buNone/>
            </a:pPr>
            <a:r>
              <a:rPr lang="de-DE" altLang="de-DE" sz="1800" dirty="0" smtClean="0">
                <a:solidFill>
                  <a:srgbClr val="0D406D"/>
                </a:solidFill>
              </a:rPr>
              <a:t>Bevölkerungsgleichung (alters- und geschlechtsspezifisch)</a:t>
            </a:r>
            <a:endParaRPr lang="de-DE" altLang="de-DE" sz="1800" dirty="0">
              <a:solidFill>
                <a:srgbClr val="0D406D"/>
              </a:solidFill>
            </a:endParaRPr>
          </a:p>
          <a:p>
            <a:pPr>
              <a:spcAft>
                <a:spcPct val="50000"/>
              </a:spcAft>
              <a:buClr>
                <a:srgbClr val="FF0000"/>
              </a:buClr>
              <a:buSzPct val="110000"/>
              <a:buFont typeface="Arial" charset="0"/>
              <a:buChar char="›"/>
            </a:pPr>
            <a:r>
              <a:rPr lang="de-DE" altLang="de-DE" sz="1800" dirty="0" smtClean="0">
                <a:solidFill>
                  <a:srgbClr val="0D406D"/>
                </a:solidFill>
              </a:rPr>
              <a:t>Bevölkerung (t+1) = Bevölkerung (t)</a:t>
            </a:r>
          </a:p>
          <a:p>
            <a:pPr marL="0" indent="0">
              <a:spcAft>
                <a:spcPct val="50000"/>
              </a:spcAft>
              <a:buClr>
                <a:srgbClr val="FF0000"/>
              </a:buClr>
              <a:buSzPct val="110000"/>
              <a:buNone/>
            </a:pPr>
            <a:r>
              <a:rPr lang="de-DE" altLang="de-DE" sz="1800" dirty="0">
                <a:solidFill>
                  <a:srgbClr val="0D406D"/>
                </a:solidFill>
              </a:rPr>
              <a:t>	</a:t>
            </a:r>
            <a:r>
              <a:rPr lang="de-DE" altLang="de-DE" sz="1800" dirty="0" smtClean="0">
                <a:solidFill>
                  <a:srgbClr val="0D406D"/>
                </a:solidFill>
              </a:rPr>
              <a:t>		</a:t>
            </a:r>
            <a:r>
              <a:rPr lang="de-DE" altLang="de-DE" sz="1800" b="1" dirty="0" smtClean="0">
                <a:solidFill>
                  <a:srgbClr val="C00000"/>
                </a:solidFill>
              </a:rPr>
              <a:t>+ Geburten</a:t>
            </a:r>
          </a:p>
          <a:p>
            <a:pPr marL="0" indent="0">
              <a:spcAft>
                <a:spcPct val="50000"/>
              </a:spcAft>
              <a:buClr>
                <a:srgbClr val="FF0000"/>
              </a:buClr>
              <a:buSzPct val="110000"/>
              <a:buNone/>
            </a:pPr>
            <a:r>
              <a:rPr lang="de-DE" altLang="de-DE" sz="1800" b="1" dirty="0">
                <a:solidFill>
                  <a:srgbClr val="C00000"/>
                </a:solidFill>
              </a:rPr>
              <a:t>	</a:t>
            </a:r>
            <a:r>
              <a:rPr lang="de-DE" altLang="de-DE" sz="1800" b="1" dirty="0" smtClean="0">
                <a:solidFill>
                  <a:srgbClr val="C00000"/>
                </a:solidFill>
              </a:rPr>
              <a:t>		- Sterbefälle</a:t>
            </a:r>
          </a:p>
          <a:p>
            <a:pPr marL="0" indent="0">
              <a:spcAft>
                <a:spcPct val="50000"/>
              </a:spcAft>
              <a:buClr>
                <a:srgbClr val="FF0000"/>
              </a:buClr>
              <a:buSzPct val="110000"/>
              <a:buNone/>
            </a:pPr>
            <a:r>
              <a:rPr lang="de-DE" altLang="de-DE" sz="1800" dirty="0">
                <a:solidFill>
                  <a:srgbClr val="0D406D"/>
                </a:solidFill>
              </a:rPr>
              <a:t>	</a:t>
            </a:r>
            <a:r>
              <a:rPr lang="de-DE" altLang="de-DE" sz="1800" dirty="0" smtClean="0">
                <a:solidFill>
                  <a:srgbClr val="0D406D"/>
                </a:solidFill>
              </a:rPr>
              <a:t>		+ Zuzüge</a:t>
            </a:r>
          </a:p>
          <a:p>
            <a:pPr marL="0" indent="0">
              <a:spcAft>
                <a:spcPct val="50000"/>
              </a:spcAft>
              <a:buClr>
                <a:srgbClr val="FF0000"/>
              </a:buClr>
              <a:buSzPct val="110000"/>
              <a:buNone/>
            </a:pPr>
            <a:r>
              <a:rPr lang="de-DE" altLang="de-DE" sz="1800" dirty="0">
                <a:solidFill>
                  <a:srgbClr val="0D406D"/>
                </a:solidFill>
              </a:rPr>
              <a:t>	</a:t>
            </a:r>
            <a:r>
              <a:rPr lang="de-DE" altLang="de-DE" sz="1800" dirty="0" smtClean="0">
                <a:solidFill>
                  <a:srgbClr val="0D406D"/>
                </a:solidFill>
              </a:rPr>
              <a:t>		- </a:t>
            </a:r>
            <a:r>
              <a:rPr lang="de-DE" altLang="de-DE" sz="1800" dirty="0" err="1" smtClean="0">
                <a:solidFill>
                  <a:srgbClr val="0D406D"/>
                </a:solidFill>
              </a:rPr>
              <a:t>Wegzüge</a:t>
            </a:r>
            <a:endParaRPr lang="de-DE" altLang="de-DE" sz="1800" dirty="0" smtClean="0">
              <a:solidFill>
                <a:srgbClr val="0D406D"/>
              </a:solidFill>
            </a:endParaRPr>
          </a:p>
          <a:p>
            <a:pPr>
              <a:spcAft>
                <a:spcPct val="50000"/>
              </a:spcAft>
              <a:buClr>
                <a:srgbClr val="FF0000"/>
              </a:buClr>
              <a:buSzPct val="110000"/>
              <a:buFont typeface="Arial" charset="0"/>
              <a:buChar char="›"/>
            </a:pPr>
            <a:endParaRPr lang="de-DE" altLang="de-DE" sz="600" dirty="0" smtClean="0">
              <a:solidFill>
                <a:srgbClr val="0D406D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Bevölkerungsvorausberechnung</a:t>
            </a: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29.05.2018     </a:t>
            </a:r>
            <a:r>
              <a:rPr lang="de-DE" altLang="de-DE" dirty="0" smtClean="0"/>
              <a:t>Statistisches Landesamt Bremen</a:t>
            </a:r>
            <a:endParaRPr lang="de-DE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Folie </a:t>
            </a:r>
            <a:fld id="{23CF06F2-100B-4DBE-80A7-242A16EFD5AD}" type="slidenum">
              <a:rPr lang="de-DE" altLang="de-DE" smtClean="0"/>
              <a:pPr>
                <a:defRPr/>
              </a:pPr>
              <a:t>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0098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Bevölkerungsentwicklung: Geburten &amp; Sterbefälle</a:t>
            </a: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79438" y="6551613"/>
            <a:ext cx="5540734" cy="252412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/>
              <a:t>29.05.2018     Statistisches Landesamt </a:t>
            </a:r>
            <a:r>
              <a:rPr lang="de-DE" altLang="de-DE" dirty="0" smtClean="0"/>
              <a:t>Bremen</a:t>
            </a:r>
            <a:endParaRPr lang="de-DE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Folie </a:t>
            </a:r>
            <a:fld id="{23CF06F2-100B-4DBE-80A7-242A16EFD5AD}" type="slidenum">
              <a:rPr lang="de-DE" altLang="de-DE" smtClean="0"/>
              <a:pPr>
                <a:defRPr/>
              </a:pPr>
              <a:t>8</a:t>
            </a:fld>
            <a:endParaRPr lang="de-DE" altLang="de-DE" dirty="0"/>
          </a:p>
        </p:txBody>
      </p:sp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718400"/>
              </p:ext>
            </p:extLst>
          </p:nvPr>
        </p:nvGraphicFramePr>
        <p:xfrm>
          <a:off x="1192485" y="1484784"/>
          <a:ext cx="6619875" cy="4529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6300192" y="4365104"/>
            <a:ext cx="2929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dirty="0" smtClean="0">
                <a:sym typeface="Wingdings" panose="05000000000000000000" pitchFamily="2" charset="2"/>
              </a:rPr>
              <a:t>Alternde Bevölkerung </a:t>
            </a:r>
          </a:p>
          <a:p>
            <a:pPr marL="285750" indent="-285750">
              <a:buFont typeface="Wingdings"/>
              <a:buChar char="à"/>
            </a:pPr>
            <a:r>
              <a:rPr lang="de-DE" sz="1800" b="0" dirty="0" smtClean="0">
                <a:sym typeface="Wingdings" panose="05000000000000000000" pitchFamily="2" charset="2"/>
              </a:rPr>
              <a:t>Sterbefälle &gt; Geburten </a:t>
            </a:r>
            <a:endParaRPr lang="de-DE" sz="1800" b="0" dirty="0"/>
          </a:p>
        </p:txBody>
      </p:sp>
      <p:sp>
        <p:nvSpPr>
          <p:cNvPr id="8" name="Rechteck 7"/>
          <p:cNvSpPr/>
          <p:nvPr/>
        </p:nvSpPr>
        <p:spPr bwMode="auto">
          <a:xfrm>
            <a:off x="5472100" y="1556792"/>
            <a:ext cx="756084" cy="4068452"/>
          </a:xfrm>
          <a:prstGeom prst="rect">
            <a:avLst/>
          </a:prstGeom>
          <a:solidFill>
            <a:srgbClr val="D8F0D2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14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50000"/>
              </a:spcAft>
              <a:buClr>
                <a:srgbClr val="FF0000"/>
              </a:buClr>
              <a:buSzPct val="110000"/>
              <a:buFont typeface="Arial" charset="0"/>
              <a:buNone/>
            </a:pPr>
            <a:r>
              <a:rPr lang="de-DE" altLang="de-DE" sz="1800" dirty="0" smtClean="0">
                <a:solidFill>
                  <a:srgbClr val="0D406D"/>
                </a:solidFill>
              </a:rPr>
              <a:t>Bevölkerungsgleichung (alters- und geschlechtsspezifisch)</a:t>
            </a:r>
            <a:endParaRPr lang="de-DE" altLang="de-DE" sz="1800" dirty="0">
              <a:solidFill>
                <a:srgbClr val="0D406D"/>
              </a:solidFill>
            </a:endParaRPr>
          </a:p>
          <a:p>
            <a:pPr>
              <a:spcAft>
                <a:spcPct val="50000"/>
              </a:spcAft>
              <a:buClr>
                <a:srgbClr val="FF0000"/>
              </a:buClr>
              <a:buSzPct val="110000"/>
              <a:buFont typeface="Arial" charset="0"/>
              <a:buChar char="›"/>
            </a:pPr>
            <a:r>
              <a:rPr lang="de-DE" altLang="de-DE" sz="1800" dirty="0" smtClean="0">
                <a:solidFill>
                  <a:srgbClr val="0D406D"/>
                </a:solidFill>
              </a:rPr>
              <a:t>Bevölkerung (t+1) = Bevölkerung (t)</a:t>
            </a:r>
          </a:p>
          <a:p>
            <a:pPr marL="0" indent="0">
              <a:spcAft>
                <a:spcPct val="50000"/>
              </a:spcAft>
              <a:buClr>
                <a:srgbClr val="FF0000"/>
              </a:buClr>
              <a:buSzPct val="110000"/>
              <a:buNone/>
            </a:pPr>
            <a:r>
              <a:rPr lang="de-DE" altLang="de-DE" sz="1800" dirty="0">
                <a:solidFill>
                  <a:srgbClr val="0D406D"/>
                </a:solidFill>
              </a:rPr>
              <a:t>	</a:t>
            </a:r>
            <a:r>
              <a:rPr lang="de-DE" altLang="de-DE" sz="1800" dirty="0" smtClean="0">
                <a:solidFill>
                  <a:srgbClr val="0D406D"/>
                </a:solidFill>
              </a:rPr>
              <a:t>		+ Geburten</a:t>
            </a:r>
          </a:p>
          <a:p>
            <a:pPr marL="0" indent="0">
              <a:spcAft>
                <a:spcPct val="50000"/>
              </a:spcAft>
              <a:buClr>
                <a:srgbClr val="FF0000"/>
              </a:buClr>
              <a:buSzPct val="110000"/>
              <a:buNone/>
            </a:pPr>
            <a:r>
              <a:rPr lang="de-DE" altLang="de-DE" sz="1800" dirty="0">
                <a:solidFill>
                  <a:srgbClr val="0D406D"/>
                </a:solidFill>
              </a:rPr>
              <a:t>	</a:t>
            </a:r>
            <a:r>
              <a:rPr lang="de-DE" altLang="de-DE" sz="1800" dirty="0" smtClean="0">
                <a:solidFill>
                  <a:srgbClr val="0D406D"/>
                </a:solidFill>
              </a:rPr>
              <a:t>		- Sterbefälle</a:t>
            </a:r>
          </a:p>
          <a:p>
            <a:pPr marL="0" indent="0">
              <a:spcAft>
                <a:spcPct val="50000"/>
              </a:spcAft>
              <a:buClr>
                <a:srgbClr val="FF0000"/>
              </a:buClr>
              <a:buSzPct val="110000"/>
              <a:buNone/>
            </a:pPr>
            <a:r>
              <a:rPr lang="de-DE" altLang="de-DE" sz="1800" dirty="0">
                <a:solidFill>
                  <a:srgbClr val="0D406D"/>
                </a:solidFill>
              </a:rPr>
              <a:t>	</a:t>
            </a:r>
            <a:r>
              <a:rPr lang="de-DE" altLang="de-DE" sz="1800" dirty="0" smtClean="0">
                <a:solidFill>
                  <a:srgbClr val="0D406D"/>
                </a:solidFill>
              </a:rPr>
              <a:t>		</a:t>
            </a:r>
            <a:r>
              <a:rPr lang="de-DE" altLang="de-DE" sz="1800" b="1" dirty="0" smtClean="0">
                <a:solidFill>
                  <a:srgbClr val="C00000"/>
                </a:solidFill>
              </a:rPr>
              <a:t>+ Zuzüge</a:t>
            </a:r>
          </a:p>
          <a:p>
            <a:pPr marL="0" indent="0">
              <a:spcAft>
                <a:spcPct val="50000"/>
              </a:spcAft>
              <a:buClr>
                <a:srgbClr val="FF0000"/>
              </a:buClr>
              <a:buSzPct val="110000"/>
              <a:buNone/>
            </a:pPr>
            <a:r>
              <a:rPr lang="de-DE" altLang="de-DE" sz="1800" b="1" dirty="0">
                <a:solidFill>
                  <a:srgbClr val="C00000"/>
                </a:solidFill>
              </a:rPr>
              <a:t>	</a:t>
            </a:r>
            <a:r>
              <a:rPr lang="de-DE" altLang="de-DE" sz="1800" b="1" dirty="0" smtClean="0">
                <a:solidFill>
                  <a:srgbClr val="C00000"/>
                </a:solidFill>
              </a:rPr>
              <a:t>		- </a:t>
            </a:r>
            <a:r>
              <a:rPr lang="de-DE" altLang="de-DE" sz="1800" b="1" dirty="0" err="1" smtClean="0">
                <a:solidFill>
                  <a:srgbClr val="C00000"/>
                </a:solidFill>
              </a:rPr>
              <a:t>Wegzüge</a:t>
            </a:r>
            <a:endParaRPr lang="de-DE" altLang="de-DE" sz="1800" b="1" dirty="0" smtClean="0">
              <a:solidFill>
                <a:srgbClr val="C00000"/>
              </a:solidFill>
            </a:endParaRPr>
          </a:p>
          <a:p>
            <a:pPr>
              <a:spcAft>
                <a:spcPct val="50000"/>
              </a:spcAft>
              <a:buClr>
                <a:srgbClr val="FF0000"/>
              </a:buClr>
              <a:buSzPct val="110000"/>
              <a:buFont typeface="Arial" charset="0"/>
              <a:buChar char="›"/>
            </a:pPr>
            <a:endParaRPr lang="de-DE" altLang="de-DE" sz="600" dirty="0" smtClean="0">
              <a:solidFill>
                <a:srgbClr val="0D406D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Bevölkerungsvorausberechnung</a:t>
            </a: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29.05.2018     </a:t>
            </a:r>
            <a:r>
              <a:rPr lang="de-DE" altLang="de-DE" dirty="0" smtClean="0"/>
              <a:t>Statistisches Landesamt Bremen</a:t>
            </a:r>
            <a:endParaRPr lang="de-DE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Folie </a:t>
            </a:r>
            <a:fld id="{23CF06F2-100B-4DBE-80A7-242A16EFD5AD}" type="slidenum">
              <a:rPr lang="de-DE" altLang="de-DE" smtClean="0"/>
              <a:pPr>
                <a:defRPr/>
              </a:pPr>
              <a:t>9</a:t>
            </a:fld>
            <a:endParaRPr lang="de-DE" alt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896036" y="3789040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C00000"/>
                </a:solidFill>
              </a:rPr>
              <a:t>+ Umzüge</a:t>
            </a:r>
            <a:endParaRPr lang="de-DE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8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9_Standarddesign">
  <a:themeElements>
    <a:clrScheme name="5_Standard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EAD"/>
      </a:hlink>
      <a:folHlink>
        <a:srgbClr val="B2B2B2"/>
      </a:folHlink>
    </a:clrScheme>
    <a:fontScheme name="9_Standard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rd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EA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 Grundlagen der Datenanlyse</Template>
  <TotalTime>0</TotalTime>
  <Words>727</Words>
  <Application>Microsoft Office PowerPoint</Application>
  <PresentationFormat>Bildschirmpräsentation (4:3)</PresentationFormat>
  <Paragraphs>249</Paragraphs>
  <Slides>26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9_Standarddesign</vt:lpstr>
      <vt:lpstr>PowerPoint-Präsentation</vt:lpstr>
      <vt:lpstr>Statistisches Landesamt </vt:lpstr>
      <vt:lpstr>Bevölkerung 1970-2025</vt:lpstr>
      <vt:lpstr>Bevölkerungsvorausberechnung Stand Mai/Okt. 2017</vt:lpstr>
      <vt:lpstr>Bevölkerungsvorausberechnung</vt:lpstr>
      <vt:lpstr>Altersstruktur 31.12.2015</vt:lpstr>
      <vt:lpstr>Bevölkerungsvorausberechnung</vt:lpstr>
      <vt:lpstr>Bevölkerungsentwicklung: Geburten &amp; Sterbefälle</vt:lpstr>
      <vt:lpstr>Bevölkerungsvorausberechnung</vt:lpstr>
      <vt:lpstr>Beispiel Altersprofil: Zuzüge aus dem Bundesgebiet nach HB</vt:lpstr>
      <vt:lpstr>Bevölkerungsentwicklung: Wanderungen &amp; Umzüge</vt:lpstr>
      <vt:lpstr>Bevölkerungsentwicklung: Wanderungen &amp; Umzüge</vt:lpstr>
      <vt:lpstr>Bevölkerungsentwicklung: Wanderungen &amp; Umzüge</vt:lpstr>
      <vt:lpstr>Bevölkerungsvorausberechnung</vt:lpstr>
      <vt:lpstr>Bevölkerungsentwicklung 2016-2025 (in %)</vt:lpstr>
      <vt:lpstr>Bevölkerungsentwicklung 2016-2025 (in %)</vt:lpstr>
      <vt:lpstr>PowerPoint-Präsentation</vt:lpstr>
      <vt:lpstr>Bevölkerungsvorausberechnung</vt:lpstr>
      <vt:lpstr>Annahmensetzung: Geburtenverhalten</vt:lpstr>
      <vt:lpstr>Annahmensetzung: Geburtenverhalten OT Bremen</vt:lpstr>
      <vt:lpstr>Annahmensetzung: Geburtenverhalten OT Bremen</vt:lpstr>
      <vt:lpstr>Annahmensetzung: Sterblichkeit</vt:lpstr>
      <vt:lpstr>Annahmensetzung: Sterblichkeit OT Bremen</vt:lpstr>
      <vt:lpstr>Annahmensetzung: Sterblichkeit OT Bremen</vt:lpstr>
      <vt:lpstr>Annahmensetzung: Wanderungen</vt:lpstr>
      <vt:lpstr>Annahmensetzung: Neubau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Bevölkerungsentwicklung in Bremen Nord</dc:title>
  <dc:creator>Verwalter</dc:creator>
  <cp:lastModifiedBy>Dr. Kibele, Eva</cp:lastModifiedBy>
  <cp:revision>300</cp:revision>
  <cp:lastPrinted>2018-02-01T09:58:59Z</cp:lastPrinted>
  <dcterms:created xsi:type="dcterms:W3CDTF">2011-09-21T08:56:22Z</dcterms:created>
  <dcterms:modified xsi:type="dcterms:W3CDTF">2018-05-25T13:25:45Z</dcterms:modified>
</cp:coreProperties>
</file>